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9"/>
  </p:notesMasterIdLst>
  <p:sldIdLst>
    <p:sldId id="508" r:id="rId2"/>
    <p:sldId id="438" r:id="rId3"/>
    <p:sldId id="458" r:id="rId4"/>
    <p:sldId id="441" r:id="rId5"/>
    <p:sldId id="260" r:id="rId6"/>
    <p:sldId id="329" r:id="rId7"/>
    <p:sldId id="297" r:id="rId8"/>
    <p:sldId id="259" r:id="rId9"/>
    <p:sldId id="335" r:id="rId10"/>
    <p:sldId id="459" r:id="rId11"/>
    <p:sldId id="261" r:id="rId12"/>
    <p:sldId id="427" r:id="rId13"/>
    <p:sldId id="264" r:id="rId14"/>
    <p:sldId id="267" r:id="rId15"/>
    <p:sldId id="337" r:id="rId16"/>
    <p:sldId id="336" r:id="rId17"/>
    <p:sldId id="338" r:id="rId18"/>
    <p:sldId id="340" r:id="rId19"/>
    <p:sldId id="428" r:id="rId20"/>
    <p:sldId id="342" r:id="rId21"/>
    <p:sldId id="344" r:id="rId22"/>
    <p:sldId id="343" r:id="rId23"/>
    <p:sldId id="345" r:id="rId24"/>
    <p:sldId id="346" r:id="rId25"/>
    <p:sldId id="347" r:id="rId26"/>
    <p:sldId id="348" r:id="rId27"/>
    <p:sldId id="349" r:id="rId28"/>
    <p:sldId id="351" r:id="rId29"/>
    <p:sldId id="356" r:id="rId30"/>
    <p:sldId id="352" r:id="rId31"/>
    <p:sldId id="357" r:id="rId32"/>
    <p:sldId id="353" r:id="rId33"/>
    <p:sldId id="358" r:id="rId34"/>
    <p:sldId id="354" r:id="rId35"/>
    <p:sldId id="429" r:id="rId36"/>
    <p:sldId id="373" r:id="rId37"/>
    <p:sldId id="382" r:id="rId38"/>
    <p:sldId id="374" r:id="rId39"/>
    <p:sldId id="371" r:id="rId40"/>
    <p:sldId id="370" r:id="rId41"/>
    <p:sldId id="375" r:id="rId42"/>
    <p:sldId id="381" r:id="rId43"/>
    <p:sldId id="376" r:id="rId44"/>
    <p:sldId id="430" r:id="rId45"/>
    <p:sldId id="360" r:id="rId46"/>
    <p:sldId id="363" r:id="rId47"/>
    <p:sldId id="364" r:id="rId48"/>
    <p:sldId id="361" r:id="rId49"/>
    <p:sldId id="365" r:id="rId50"/>
    <p:sldId id="362" r:id="rId51"/>
    <p:sldId id="460" r:id="rId52"/>
    <p:sldId id="431" r:id="rId53"/>
    <p:sldId id="392" r:id="rId54"/>
    <p:sldId id="393" r:id="rId55"/>
    <p:sldId id="378" r:id="rId56"/>
    <p:sldId id="383" r:id="rId57"/>
    <p:sldId id="379" r:id="rId58"/>
    <p:sldId id="384" r:id="rId59"/>
    <p:sldId id="385" r:id="rId60"/>
    <p:sldId id="386" r:id="rId61"/>
    <p:sldId id="387" r:id="rId62"/>
    <p:sldId id="389" r:id="rId63"/>
    <p:sldId id="390" r:id="rId64"/>
    <p:sldId id="488" r:id="rId65"/>
    <p:sldId id="462" r:id="rId66"/>
    <p:sldId id="463" r:id="rId67"/>
    <p:sldId id="506" r:id="rId68"/>
    <p:sldId id="433" r:id="rId69"/>
    <p:sldId id="467" r:id="rId70"/>
    <p:sldId id="388" r:id="rId71"/>
    <p:sldId id="468" r:id="rId72"/>
    <p:sldId id="469" r:id="rId73"/>
    <p:sldId id="470" r:id="rId74"/>
    <p:sldId id="471" r:id="rId75"/>
    <p:sldId id="465" r:id="rId76"/>
    <p:sldId id="507" r:id="rId77"/>
    <p:sldId id="407" r:id="rId78"/>
    <p:sldId id="408" r:id="rId79"/>
    <p:sldId id="397" r:id="rId80"/>
    <p:sldId id="398" r:id="rId81"/>
    <p:sldId id="399" r:id="rId82"/>
    <p:sldId id="400" r:id="rId83"/>
    <p:sldId id="401" r:id="rId84"/>
    <p:sldId id="402" r:id="rId85"/>
    <p:sldId id="491" r:id="rId86"/>
    <p:sldId id="496" r:id="rId87"/>
    <p:sldId id="497" r:id="rId88"/>
    <p:sldId id="498" r:id="rId89"/>
    <p:sldId id="499" r:id="rId90"/>
    <p:sldId id="372" r:id="rId91"/>
    <p:sldId id="500" r:id="rId92"/>
    <p:sldId id="501" r:id="rId93"/>
    <p:sldId id="502" r:id="rId94"/>
    <p:sldId id="377" r:id="rId95"/>
    <p:sldId id="509" r:id="rId96"/>
    <p:sldId id="510" r:id="rId97"/>
    <p:sldId id="380" r:id="rId98"/>
    <p:sldId id="503" r:id="rId99"/>
    <p:sldId id="504" r:id="rId100"/>
    <p:sldId id="466" r:id="rId101"/>
    <p:sldId id="474" r:id="rId102"/>
    <p:sldId id="435" r:id="rId103"/>
    <p:sldId id="444" r:id="rId104"/>
    <p:sldId id="423" r:id="rId105"/>
    <p:sldId id="412" r:id="rId106"/>
    <p:sldId id="413" r:id="rId107"/>
    <p:sldId id="417" r:id="rId108"/>
    <p:sldId id="443" r:id="rId109"/>
    <p:sldId id="421" r:id="rId110"/>
    <p:sldId id="494" r:id="rId111"/>
    <p:sldId id="426" r:id="rId112"/>
    <p:sldId id="403" r:id="rId113"/>
    <p:sldId id="404" r:id="rId114"/>
    <p:sldId id="406" r:id="rId115"/>
    <p:sldId id="425" r:id="rId116"/>
    <p:sldId id="321" r:id="rId117"/>
    <p:sldId id="308"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chedule" id="{EBEEC812-B3F9-4A66-A8C6-45B55979E25F}">
          <p14:sldIdLst>
            <p14:sldId id="508"/>
          </p14:sldIdLst>
        </p14:section>
        <p14:section name="Overview" id="{AA3C384A-69BC-476C-92FF-C584CBA18626}">
          <p14:sldIdLst>
            <p14:sldId id="438"/>
          </p14:sldIdLst>
        </p14:section>
        <p14:section name="Guest Speakers" id="{B4E9237E-E1C7-4FC0-A54F-6FD36400DD6A}">
          <p14:sldIdLst>
            <p14:sldId id="458"/>
            <p14:sldId id="441"/>
          </p14:sldIdLst>
        </p14:section>
        <p14:section name="Introduction to ADS" id="{E8B14158-322A-4679-B08D-6574CD8194E3}">
          <p14:sldIdLst>
            <p14:sldId id="260"/>
            <p14:sldId id="329"/>
            <p14:sldId id="297"/>
            <p14:sldId id="259"/>
            <p14:sldId id="335"/>
            <p14:sldId id="459"/>
            <p14:sldId id="261"/>
          </p14:sldIdLst>
        </p14:section>
        <p14:section name="Data Terms &amp; Jargon Busting" id="{90AE07F6-63DF-4527-AE35-03DF4AFDB8CE}">
          <p14:sldIdLst>
            <p14:sldId id="427"/>
            <p14:sldId id="264"/>
            <p14:sldId id="267"/>
            <p14:sldId id="337"/>
            <p14:sldId id="336"/>
            <p14:sldId id="338"/>
            <p14:sldId id="340"/>
          </p14:sldIdLst>
        </p14:section>
        <p14:section name="Capstone Project" id="{1C235F71-218C-4564-A6E6-26112F819AAA}">
          <p14:sldIdLst>
            <p14:sldId id="428"/>
            <p14:sldId id="342"/>
            <p14:sldId id="344"/>
            <p14:sldId id="343"/>
            <p14:sldId id="345"/>
            <p14:sldId id="346"/>
            <p14:sldId id="347"/>
            <p14:sldId id="348"/>
            <p14:sldId id="349"/>
            <p14:sldId id="351"/>
            <p14:sldId id="356"/>
            <p14:sldId id="352"/>
            <p14:sldId id="357"/>
            <p14:sldId id="353"/>
            <p14:sldId id="358"/>
            <p14:sldId id="354"/>
          </p14:sldIdLst>
        </p14:section>
        <p14:section name="Ind Contr &amp; Team Select" id="{B9303A7F-707D-44B7-9012-76EF4636B40E}">
          <p14:sldIdLst>
            <p14:sldId id="429"/>
            <p14:sldId id="373"/>
            <p14:sldId id="382"/>
            <p14:sldId id="374"/>
            <p14:sldId id="371"/>
            <p14:sldId id="370"/>
            <p14:sldId id="375"/>
            <p14:sldId id="381"/>
            <p14:sldId id="376"/>
          </p14:sldIdLst>
        </p14:section>
        <p14:section name="Introduction to Agile Teams" id="{8B86F0BE-D464-4390-A81A-7342209884D5}">
          <p14:sldIdLst>
            <p14:sldId id="430"/>
            <p14:sldId id="360"/>
            <p14:sldId id="363"/>
            <p14:sldId id="364"/>
            <p14:sldId id="361"/>
            <p14:sldId id="365"/>
            <p14:sldId id="362"/>
            <p14:sldId id="460"/>
          </p14:sldIdLst>
        </p14:section>
        <p14:section name="Sprint A &amp; Presentation" id="{E98BED9C-9E01-4490-8A70-BD52FCE17D69}">
          <p14:sldIdLst>
            <p14:sldId id="431"/>
            <p14:sldId id="392"/>
            <p14:sldId id="393"/>
            <p14:sldId id="378"/>
            <p14:sldId id="383"/>
            <p14:sldId id="379"/>
            <p14:sldId id="384"/>
            <p14:sldId id="385"/>
            <p14:sldId id="386"/>
            <p14:sldId id="387"/>
            <p14:sldId id="389"/>
            <p14:sldId id="390"/>
          </p14:sldIdLst>
        </p14:section>
        <p14:section name="PowerBi Workshop" id="{AE6C00F5-5F1B-43B4-BFBF-667C62F1C1E1}">
          <p14:sldIdLst>
            <p14:sldId id="488"/>
            <p14:sldId id="462"/>
            <p14:sldId id="463"/>
            <p14:sldId id="506"/>
          </p14:sldIdLst>
        </p14:section>
        <p14:section name="Data Modeling Workshop" id="{FA913D61-A7CC-4E82-9362-28A3188C8FF7}">
          <p14:sldIdLst>
            <p14:sldId id="433"/>
            <p14:sldId id="467"/>
            <p14:sldId id="388"/>
            <p14:sldId id="468"/>
            <p14:sldId id="469"/>
            <p14:sldId id="470"/>
            <p14:sldId id="471"/>
            <p14:sldId id="465"/>
          </p14:sldIdLst>
        </p14:section>
        <p14:section name="Sprint B &amp; Creation" id="{531CAAD0-3BCC-4C07-ACAA-275120811484}">
          <p14:sldIdLst>
            <p14:sldId id="507"/>
            <p14:sldId id="407"/>
            <p14:sldId id="408"/>
            <p14:sldId id="397"/>
            <p14:sldId id="398"/>
            <p14:sldId id="399"/>
            <p14:sldId id="400"/>
            <p14:sldId id="401"/>
            <p14:sldId id="402"/>
          </p14:sldIdLst>
        </p14:section>
        <p14:section name="Data Storytelling Workshop" id="{6ECBEF82-191C-4111-9CDA-067BC12C2F72}">
          <p14:sldIdLst>
            <p14:sldId id="491"/>
            <p14:sldId id="496"/>
            <p14:sldId id="497"/>
            <p14:sldId id="498"/>
            <p14:sldId id="499"/>
            <p14:sldId id="372"/>
            <p14:sldId id="500"/>
            <p14:sldId id="501"/>
            <p14:sldId id="502"/>
            <p14:sldId id="377"/>
            <p14:sldId id="509"/>
            <p14:sldId id="510"/>
            <p14:sldId id="380"/>
            <p14:sldId id="503"/>
            <p14:sldId id="504"/>
            <p14:sldId id="466"/>
            <p14:sldId id="474"/>
          </p14:sldIdLst>
        </p14:section>
        <p14:section name="Sprint C &amp; Final Solution" id="{177E7389-7115-46A9-BA04-305E8947B148}">
          <p14:sldIdLst>
            <p14:sldId id="435"/>
            <p14:sldId id="444"/>
            <p14:sldId id="423"/>
            <p14:sldId id="412"/>
            <p14:sldId id="413"/>
            <p14:sldId id="417"/>
            <p14:sldId id="443"/>
            <p14:sldId id="421"/>
          </p14:sldIdLst>
        </p14:section>
        <p14:section name="Self-Reflection &amp; Wrap Up" id="{259F6BF1-5DEA-42DE-B7F8-7C10038C0A8E}">
          <p14:sldIdLst>
            <p14:sldId id="494"/>
            <p14:sldId id="426"/>
            <p14:sldId id="403"/>
            <p14:sldId id="404"/>
            <p14:sldId id="406"/>
            <p14:sldId id="425"/>
          </p14:sldIdLst>
        </p14:section>
        <p14:section name="Recommended Reading" id="{0CC7A872-E2CC-4689-88A9-333938B1D1AA}">
          <p14:sldIdLst>
            <p14:sldId id="321"/>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F00"/>
    <a:srgbClr val="4472C3"/>
    <a:srgbClr val="22DF48"/>
    <a:srgbClr val="FF0000"/>
    <a:srgbClr val="203864"/>
    <a:srgbClr val="000000"/>
    <a:srgbClr val="70AD47"/>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5DC1BC-A8D5-4E97-B744-55482E4344FA}" v="15" dt="2023-05-11T10:58:04.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95020" autoAdjust="0"/>
  </p:normalViewPr>
  <p:slideViewPr>
    <p:cSldViewPr snapToGrid="0">
      <p:cViewPr varScale="1">
        <p:scale>
          <a:sx n="49" d="100"/>
          <a:sy n="49" d="100"/>
        </p:scale>
        <p:origin x="62"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FFF88E-9148-4652-A3FD-B75B71AFE97D}" type="doc">
      <dgm:prSet loTypeId="urn:microsoft.com/office/officeart/2009/3/layout/StepUpProcess" loCatId="process" qsTypeId="urn:microsoft.com/office/officeart/2005/8/quickstyle/3d3" qsCatId="3D" csTypeId="urn:microsoft.com/office/officeart/2005/8/colors/colorful4" csCatId="colorful" phldr="1"/>
      <dgm:spPr/>
    </dgm:pt>
    <dgm:pt modelId="{07FF6C4C-32A5-4421-ADE3-F79111632194}">
      <dgm:prSet phldrT="[Text]" custT="1"/>
      <dgm:spPr/>
      <dgm:t>
        <a:bodyPr/>
        <a:lstStyle/>
        <a:p>
          <a:r>
            <a:rPr lang="en-GB" sz="3600" dirty="0"/>
            <a:t>Knowledge</a:t>
          </a:r>
        </a:p>
      </dgm:t>
    </dgm:pt>
    <dgm:pt modelId="{80FE7715-319F-44A2-9DA0-17BDED7F30AD}" type="parTrans" cxnId="{94543127-00FF-423D-B3C2-3B59AFC2A162}">
      <dgm:prSet/>
      <dgm:spPr/>
      <dgm:t>
        <a:bodyPr/>
        <a:lstStyle/>
        <a:p>
          <a:endParaRPr lang="en-GB" sz="1600"/>
        </a:p>
      </dgm:t>
    </dgm:pt>
    <dgm:pt modelId="{67F174AF-ADCA-4E6B-8AA6-FFFEC2C32E4B}" type="sibTrans" cxnId="{94543127-00FF-423D-B3C2-3B59AFC2A162}">
      <dgm:prSet/>
      <dgm:spPr/>
      <dgm:t>
        <a:bodyPr/>
        <a:lstStyle/>
        <a:p>
          <a:endParaRPr lang="en-GB" sz="1600"/>
        </a:p>
      </dgm:t>
    </dgm:pt>
    <dgm:pt modelId="{E7A3FB45-EA9B-4330-B38C-51E6718EF0F9}">
      <dgm:prSet phldrT="[Text]" custT="1"/>
      <dgm:spPr/>
      <dgm:t>
        <a:bodyPr/>
        <a:lstStyle/>
        <a:p>
          <a:r>
            <a:rPr lang="en-GB" sz="3600" dirty="0"/>
            <a:t>Skills</a:t>
          </a:r>
        </a:p>
      </dgm:t>
    </dgm:pt>
    <dgm:pt modelId="{7CD54DA5-140D-4D32-A2B1-4B0A7EA13037}" type="parTrans" cxnId="{59FC834F-C6C9-471D-833B-1D9E8A914E5A}">
      <dgm:prSet/>
      <dgm:spPr/>
      <dgm:t>
        <a:bodyPr/>
        <a:lstStyle/>
        <a:p>
          <a:endParaRPr lang="en-GB" sz="1600"/>
        </a:p>
      </dgm:t>
    </dgm:pt>
    <dgm:pt modelId="{75C18240-6D63-4DC5-BBDD-2B278BA4FE6A}" type="sibTrans" cxnId="{59FC834F-C6C9-471D-833B-1D9E8A914E5A}">
      <dgm:prSet/>
      <dgm:spPr/>
      <dgm:t>
        <a:bodyPr/>
        <a:lstStyle/>
        <a:p>
          <a:endParaRPr lang="en-GB" sz="1600"/>
        </a:p>
      </dgm:t>
    </dgm:pt>
    <dgm:pt modelId="{93006890-A9D0-4641-BF53-487A6997A718}">
      <dgm:prSet phldrT="[Text]" custT="1"/>
      <dgm:spPr/>
      <dgm:t>
        <a:bodyPr/>
        <a:lstStyle/>
        <a:p>
          <a:r>
            <a:rPr lang="en-GB" sz="3600" dirty="0"/>
            <a:t>Behaviours</a:t>
          </a:r>
        </a:p>
      </dgm:t>
    </dgm:pt>
    <dgm:pt modelId="{7CEABF8B-5E3D-4EA3-B614-5647A8C62A23}" type="parTrans" cxnId="{C069B3A7-70CB-4651-991C-4DA28D1480C4}">
      <dgm:prSet/>
      <dgm:spPr/>
      <dgm:t>
        <a:bodyPr/>
        <a:lstStyle/>
        <a:p>
          <a:endParaRPr lang="en-GB" sz="1600"/>
        </a:p>
      </dgm:t>
    </dgm:pt>
    <dgm:pt modelId="{B947022D-F2E7-4D39-AA38-321EAD2CE91F}" type="sibTrans" cxnId="{C069B3A7-70CB-4651-991C-4DA28D1480C4}">
      <dgm:prSet/>
      <dgm:spPr/>
      <dgm:t>
        <a:bodyPr/>
        <a:lstStyle/>
        <a:p>
          <a:endParaRPr lang="en-GB" sz="1600"/>
        </a:p>
      </dgm:t>
    </dgm:pt>
    <dgm:pt modelId="{C37EA80E-93D8-42B8-854A-89F0944E7999}" type="pres">
      <dgm:prSet presAssocID="{A0FFF88E-9148-4652-A3FD-B75B71AFE97D}" presName="rootnode" presStyleCnt="0">
        <dgm:presLayoutVars>
          <dgm:chMax/>
          <dgm:chPref/>
          <dgm:dir/>
          <dgm:animLvl val="lvl"/>
        </dgm:presLayoutVars>
      </dgm:prSet>
      <dgm:spPr/>
    </dgm:pt>
    <dgm:pt modelId="{FFDE7EBA-7257-4629-8854-578FA1803D78}" type="pres">
      <dgm:prSet presAssocID="{07FF6C4C-32A5-4421-ADE3-F79111632194}" presName="composite" presStyleCnt="0"/>
      <dgm:spPr/>
    </dgm:pt>
    <dgm:pt modelId="{DA937CBF-3AB9-470D-B987-0EE1CB58F1DC}" type="pres">
      <dgm:prSet presAssocID="{07FF6C4C-32A5-4421-ADE3-F79111632194}" presName="LShape" presStyleLbl="alignNode1" presStyleIdx="0" presStyleCnt="5"/>
      <dgm:spPr/>
    </dgm:pt>
    <dgm:pt modelId="{F7178D84-5778-4789-A9D9-1C9BA7ECCE68}" type="pres">
      <dgm:prSet presAssocID="{07FF6C4C-32A5-4421-ADE3-F79111632194}" presName="ParentText" presStyleLbl="revTx" presStyleIdx="0" presStyleCnt="3">
        <dgm:presLayoutVars>
          <dgm:chMax val="0"/>
          <dgm:chPref val="0"/>
          <dgm:bulletEnabled val="1"/>
        </dgm:presLayoutVars>
      </dgm:prSet>
      <dgm:spPr/>
    </dgm:pt>
    <dgm:pt modelId="{83418620-3C1A-4FA8-AFF7-685FA04A272F}" type="pres">
      <dgm:prSet presAssocID="{07FF6C4C-32A5-4421-ADE3-F79111632194}" presName="Triangle" presStyleLbl="alignNode1" presStyleIdx="1" presStyleCnt="5"/>
      <dgm:spPr/>
    </dgm:pt>
    <dgm:pt modelId="{F193EB3A-CE60-4DF6-B158-7ED86945472D}" type="pres">
      <dgm:prSet presAssocID="{67F174AF-ADCA-4E6B-8AA6-FFFEC2C32E4B}" presName="sibTrans" presStyleCnt="0"/>
      <dgm:spPr/>
    </dgm:pt>
    <dgm:pt modelId="{01AC766F-D3DA-4A73-8882-EBABA34BB724}" type="pres">
      <dgm:prSet presAssocID="{67F174AF-ADCA-4E6B-8AA6-FFFEC2C32E4B}" presName="space" presStyleCnt="0"/>
      <dgm:spPr/>
    </dgm:pt>
    <dgm:pt modelId="{8D91D9B9-837B-4824-BAAB-6F4A46AC2E63}" type="pres">
      <dgm:prSet presAssocID="{E7A3FB45-EA9B-4330-B38C-51E6718EF0F9}" presName="composite" presStyleCnt="0"/>
      <dgm:spPr/>
    </dgm:pt>
    <dgm:pt modelId="{75C068D4-2F9C-4D19-B455-497B06C0896A}" type="pres">
      <dgm:prSet presAssocID="{E7A3FB45-EA9B-4330-B38C-51E6718EF0F9}" presName="LShape" presStyleLbl="alignNode1" presStyleIdx="2" presStyleCnt="5"/>
      <dgm:spPr/>
    </dgm:pt>
    <dgm:pt modelId="{656ED0FA-3DA1-4868-803C-841168D0149D}" type="pres">
      <dgm:prSet presAssocID="{E7A3FB45-EA9B-4330-B38C-51E6718EF0F9}" presName="ParentText" presStyleLbl="revTx" presStyleIdx="1" presStyleCnt="3">
        <dgm:presLayoutVars>
          <dgm:chMax val="0"/>
          <dgm:chPref val="0"/>
          <dgm:bulletEnabled val="1"/>
        </dgm:presLayoutVars>
      </dgm:prSet>
      <dgm:spPr/>
    </dgm:pt>
    <dgm:pt modelId="{BC96C28E-BB60-4762-BEE5-3E5AE346DFE0}" type="pres">
      <dgm:prSet presAssocID="{E7A3FB45-EA9B-4330-B38C-51E6718EF0F9}" presName="Triangle" presStyleLbl="alignNode1" presStyleIdx="3" presStyleCnt="5"/>
      <dgm:spPr/>
    </dgm:pt>
    <dgm:pt modelId="{207D3C4A-33B0-4B51-9315-1C096960A8CB}" type="pres">
      <dgm:prSet presAssocID="{75C18240-6D63-4DC5-BBDD-2B278BA4FE6A}" presName="sibTrans" presStyleCnt="0"/>
      <dgm:spPr/>
    </dgm:pt>
    <dgm:pt modelId="{4F3DE3B4-33A7-4EEE-AA81-1304B8375B7D}" type="pres">
      <dgm:prSet presAssocID="{75C18240-6D63-4DC5-BBDD-2B278BA4FE6A}" presName="space" presStyleCnt="0"/>
      <dgm:spPr/>
    </dgm:pt>
    <dgm:pt modelId="{CFCFCE70-A9EC-4639-8BA8-532D3FA7B2C1}" type="pres">
      <dgm:prSet presAssocID="{93006890-A9D0-4641-BF53-487A6997A718}" presName="composite" presStyleCnt="0"/>
      <dgm:spPr/>
    </dgm:pt>
    <dgm:pt modelId="{17B5AB45-699F-4558-BE6C-3510A524C64D}" type="pres">
      <dgm:prSet presAssocID="{93006890-A9D0-4641-BF53-487A6997A718}" presName="LShape" presStyleLbl="alignNode1" presStyleIdx="4" presStyleCnt="5"/>
      <dgm:spPr/>
    </dgm:pt>
    <dgm:pt modelId="{81A18312-282E-4B45-BA40-C97E6A9E5280}" type="pres">
      <dgm:prSet presAssocID="{93006890-A9D0-4641-BF53-487A6997A718}" presName="ParentText" presStyleLbl="revTx" presStyleIdx="2" presStyleCnt="3">
        <dgm:presLayoutVars>
          <dgm:chMax val="0"/>
          <dgm:chPref val="0"/>
          <dgm:bulletEnabled val="1"/>
        </dgm:presLayoutVars>
      </dgm:prSet>
      <dgm:spPr/>
    </dgm:pt>
  </dgm:ptLst>
  <dgm:cxnLst>
    <dgm:cxn modelId="{94543127-00FF-423D-B3C2-3B59AFC2A162}" srcId="{A0FFF88E-9148-4652-A3FD-B75B71AFE97D}" destId="{07FF6C4C-32A5-4421-ADE3-F79111632194}" srcOrd="0" destOrd="0" parTransId="{80FE7715-319F-44A2-9DA0-17BDED7F30AD}" sibTransId="{67F174AF-ADCA-4E6B-8AA6-FFFEC2C32E4B}"/>
    <dgm:cxn modelId="{281E1167-AECD-4803-A48D-B299BA62A341}" type="presOf" srcId="{93006890-A9D0-4641-BF53-487A6997A718}" destId="{81A18312-282E-4B45-BA40-C97E6A9E5280}" srcOrd="0" destOrd="0" presId="urn:microsoft.com/office/officeart/2009/3/layout/StepUpProcess"/>
    <dgm:cxn modelId="{64B62A4C-24F7-4C0D-A6A5-1D8F12EE5148}" type="presOf" srcId="{E7A3FB45-EA9B-4330-B38C-51E6718EF0F9}" destId="{656ED0FA-3DA1-4868-803C-841168D0149D}" srcOrd="0" destOrd="0" presId="urn:microsoft.com/office/officeart/2009/3/layout/StepUpProcess"/>
    <dgm:cxn modelId="{59FC834F-C6C9-471D-833B-1D9E8A914E5A}" srcId="{A0FFF88E-9148-4652-A3FD-B75B71AFE97D}" destId="{E7A3FB45-EA9B-4330-B38C-51E6718EF0F9}" srcOrd="1" destOrd="0" parTransId="{7CD54DA5-140D-4D32-A2B1-4B0A7EA13037}" sibTransId="{75C18240-6D63-4DC5-BBDD-2B278BA4FE6A}"/>
    <dgm:cxn modelId="{EA1BE17C-50AC-42D6-BF95-C742DB77048B}" type="presOf" srcId="{A0FFF88E-9148-4652-A3FD-B75B71AFE97D}" destId="{C37EA80E-93D8-42B8-854A-89F0944E7999}" srcOrd="0" destOrd="0" presId="urn:microsoft.com/office/officeart/2009/3/layout/StepUpProcess"/>
    <dgm:cxn modelId="{C069B3A7-70CB-4651-991C-4DA28D1480C4}" srcId="{A0FFF88E-9148-4652-A3FD-B75B71AFE97D}" destId="{93006890-A9D0-4641-BF53-487A6997A718}" srcOrd="2" destOrd="0" parTransId="{7CEABF8B-5E3D-4EA3-B614-5647A8C62A23}" sibTransId="{B947022D-F2E7-4D39-AA38-321EAD2CE91F}"/>
    <dgm:cxn modelId="{0FB6DCD7-ABA7-44F6-BFBD-E66D677B0F90}" type="presOf" srcId="{07FF6C4C-32A5-4421-ADE3-F79111632194}" destId="{F7178D84-5778-4789-A9D9-1C9BA7ECCE68}" srcOrd="0" destOrd="0" presId="urn:microsoft.com/office/officeart/2009/3/layout/StepUpProcess"/>
    <dgm:cxn modelId="{EFDE4E3C-CD65-42F3-A3E2-1FE91D5BE11B}" type="presParOf" srcId="{C37EA80E-93D8-42B8-854A-89F0944E7999}" destId="{FFDE7EBA-7257-4629-8854-578FA1803D78}" srcOrd="0" destOrd="0" presId="urn:microsoft.com/office/officeart/2009/3/layout/StepUpProcess"/>
    <dgm:cxn modelId="{45FB94C3-B3FD-40A2-AF90-FA89365BE7C7}" type="presParOf" srcId="{FFDE7EBA-7257-4629-8854-578FA1803D78}" destId="{DA937CBF-3AB9-470D-B987-0EE1CB58F1DC}" srcOrd="0" destOrd="0" presId="urn:microsoft.com/office/officeart/2009/3/layout/StepUpProcess"/>
    <dgm:cxn modelId="{F15C097F-AD0B-4F2A-BD80-B16E2693E4B4}" type="presParOf" srcId="{FFDE7EBA-7257-4629-8854-578FA1803D78}" destId="{F7178D84-5778-4789-A9D9-1C9BA7ECCE68}" srcOrd="1" destOrd="0" presId="urn:microsoft.com/office/officeart/2009/3/layout/StepUpProcess"/>
    <dgm:cxn modelId="{A8266E4B-F90A-4D1A-8004-D07C85BCC312}" type="presParOf" srcId="{FFDE7EBA-7257-4629-8854-578FA1803D78}" destId="{83418620-3C1A-4FA8-AFF7-685FA04A272F}" srcOrd="2" destOrd="0" presId="urn:microsoft.com/office/officeart/2009/3/layout/StepUpProcess"/>
    <dgm:cxn modelId="{E97B770C-36F3-417E-B71B-0CC0EA4CC6E4}" type="presParOf" srcId="{C37EA80E-93D8-42B8-854A-89F0944E7999}" destId="{F193EB3A-CE60-4DF6-B158-7ED86945472D}" srcOrd="1" destOrd="0" presId="urn:microsoft.com/office/officeart/2009/3/layout/StepUpProcess"/>
    <dgm:cxn modelId="{51D97BB6-0570-4D8B-8EE5-365A9F967A5F}" type="presParOf" srcId="{F193EB3A-CE60-4DF6-B158-7ED86945472D}" destId="{01AC766F-D3DA-4A73-8882-EBABA34BB724}" srcOrd="0" destOrd="0" presId="urn:microsoft.com/office/officeart/2009/3/layout/StepUpProcess"/>
    <dgm:cxn modelId="{55A28BFF-EF32-476A-9299-3FF54E486D47}" type="presParOf" srcId="{C37EA80E-93D8-42B8-854A-89F0944E7999}" destId="{8D91D9B9-837B-4824-BAAB-6F4A46AC2E63}" srcOrd="2" destOrd="0" presId="urn:microsoft.com/office/officeart/2009/3/layout/StepUpProcess"/>
    <dgm:cxn modelId="{17F62009-27AB-4B28-9101-2AADD3E535AA}" type="presParOf" srcId="{8D91D9B9-837B-4824-BAAB-6F4A46AC2E63}" destId="{75C068D4-2F9C-4D19-B455-497B06C0896A}" srcOrd="0" destOrd="0" presId="urn:microsoft.com/office/officeart/2009/3/layout/StepUpProcess"/>
    <dgm:cxn modelId="{73BBF7AD-EA8A-4CC8-8F2A-6DBFE171543E}" type="presParOf" srcId="{8D91D9B9-837B-4824-BAAB-6F4A46AC2E63}" destId="{656ED0FA-3DA1-4868-803C-841168D0149D}" srcOrd="1" destOrd="0" presId="urn:microsoft.com/office/officeart/2009/3/layout/StepUpProcess"/>
    <dgm:cxn modelId="{9703085D-64C4-4D4F-B5A6-5F5A519524D2}" type="presParOf" srcId="{8D91D9B9-837B-4824-BAAB-6F4A46AC2E63}" destId="{BC96C28E-BB60-4762-BEE5-3E5AE346DFE0}" srcOrd="2" destOrd="0" presId="urn:microsoft.com/office/officeart/2009/3/layout/StepUpProcess"/>
    <dgm:cxn modelId="{2AEEB729-AE47-46C8-9CAF-2822ACD8DE00}" type="presParOf" srcId="{C37EA80E-93D8-42B8-854A-89F0944E7999}" destId="{207D3C4A-33B0-4B51-9315-1C096960A8CB}" srcOrd="3" destOrd="0" presId="urn:microsoft.com/office/officeart/2009/3/layout/StepUpProcess"/>
    <dgm:cxn modelId="{21F4FD88-288A-4455-9A52-3C00C7FBC207}" type="presParOf" srcId="{207D3C4A-33B0-4B51-9315-1C096960A8CB}" destId="{4F3DE3B4-33A7-4EEE-AA81-1304B8375B7D}" srcOrd="0" destOrd="0" presId="urn:microsoft.com/office/officeart/2009/3/layout/StepUpProcess"/>
    <dgm:cxn modelId="{2AE98B01-0843-4E69-A3D8-8D9C9AC3B9C7}" type="presParOf" srcId="{C37EA80E-93D8-42B8-854A-89F0944E7999}" destId="{CFCFCE70-A9EC-4639-8BA8-532D3FA7B2C1}" srcOrd="4" destOrd="0" presId="urn:microsoft.com/office/officeart/2009/3/layout/StepUpProcess"/>
    <dgm:cxn modelId="{A817CFBA-7247-46AC-826C-93F9E1D0A18E}" type="presParOf" srcId="{CFCFCE70-A9EC-4639-8BA8-532D3FA7B2C1}" destId="{17B5AB45-699F-4558-BE6C-3510A524C64D}" srcOrd="0" destOrd="0" presId="urn:microsoft.com/office/officeart/2009/3/layout/StepUpProcess"/>
    <dgm:cxn modelId="{41BDE757-27AD-4F27-BE68-267CAE298A92}" type="presParOf" srcId="{CFCFCE70-A9EC-4639-8BA8-532D3FA7B2C1}" destId="{81A18312-282E-4B45-BA40-C97E6A9E5280}"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37CBF-3AB9-470D-B987-0EE1CB58F1DC}">
      <dsp:nvSpPr>
        <dsp:cNvPr id="0" name=""/>
        <dsp:cNvSpPr/>
      </dsp:nvSpPr>
      <dsp:spPr>
        <a:xfrm rot="5400000">
          <a:off x="689175" y="987275"/>
          <a:ext cx="1703583" cy="2834724"/>
        </a:xfrm>
        <a:prstGeom prst="corner">
          <a:avLst>
            <a:gd name="adj1" fmla="val 16120"/>
            <a:gd name="adj2" fmla="val 1611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7178D84-5778-4789-A9D9-1C9BA7ECCE68}">
      <dsp:nvSpPr>
        <dsp:cNvPr id="0" name=""/>
        <dsp:cNvSpPr/>
      </dsp:nvSpPr>
      <dsp:spPr>
        <a:xfrm>
          <a:off x="404804" y="1834247"/>
          <a:ext cx="2559205" cy="2243293"/>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dirty="0"/>
            <a:t>Knowledge</a:t>
          </a:r>
        </a:p>
      </dsp:txBody>
      <dsp:txXfrm>
        <a:off x="404804" y="1834247"/>
        <a:ext cx="2559205" cy="2243293"/>
      </dsp:txXfrm>
    </dsp:sp>
    <dsp:sp modelId="{83418620-3C1A-4FA8-AFF7-685FA04A272F}">
      <dsp:nvSpPr>
        <dsp:cNvPr id="0" name=""/>
        <dsp:cNvSpPr/>
      </dsp:nvSpPr>
      <dsp:spPr>
        <a:xfrm>
          <a:off x="2481141" y="778579"/>
          <a:ext cx="482868" cy="482868"/>
        </a:xfrm>
        <a:prstGeom prst="triangle">
          <a:avLst>
            <a:gd name="adj" fmla="val 100000"/>
          </a:avLst>
        </a:prstGeom>
        <a:solidFill>
          <a:schemeClr val="accent4">
            <a:hueOff val="2598923"/>
            <a:satOff val="-11992"/>
            <a:lumOff val="44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5C068D4-2F9C-4D19-B455-497B06C0896A}">
      <dsp:nvSpPr>
        <dsp:cNvPr id="0" name=""/>
        <dsp:cNvSpPr/>
      </dsp:nvSpPr>
      <dsp:spPr>
        <a:xfrm rot="5400000">
          <a:off x="3822142" y="212019"/>
          <a:ext cx="1703583" cy="2834724"/>
        </a:xfrm>
        <a:prstGeom prst="corner">
          <a:avLst>
            <a:gd name="adj1" fmla="val 16120"/>
            <a:gd name="adj2" fmla="val 16110"/>
          </a:avLst>
        </a:prstGeom>
        <a:solidFill>
          <a:schemeClr val="accent4">
            <a:hueOff val="5197846"/>
            <a:satOff val="-23984"/>
            <a:lumOff val="88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56ED0FA-3DA1-4868-803C-841168D0149D}">
      <dsp:nvSpPr>
        <dsp:cNvPr id="0" name=""/>
        <dsp:cNvSpPr/>
      </dsp:nvSpPr>
      <dsp:spPr>
        <a:xfrm>
          <a:off x="3537772" y="1058991"/>
          <a:ext cx="2559205" cy="2243293"/>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dirty="0"/>
            <a:t>Skills</a:t>
          </a:r>
        </a:p>
      </dsp:txBody>
      <dsp:txXfrm>
        <a:off x="3537772" y="1058991"/>
        <a:ext cx="2559205" cy="2243293"/>
      </dsp:txXfrm>
    </dsp:sp>
    <dsp:sp modelId="{BC96C28E-BB60-4762-BEE5-3E5AE346DFE0}">
      <dsp:nvSpPr>
        <dsp:cNvPr id="0" name=""/>
        <dsp:cNvSpPr/>
      </dsp:nvSpPr>
      <dsp:spPr>
        <a:xfrm>
          <a:off x="5614108" y="3323"/>
          <a:ext cx="482868" cy="482868"/>
        </a:xfrm>
        <a:prstGeom prst="triangle">
          <a:avLst>
            <a:gd name="adj" fmla="val 100000"/>
          </a:avLst>
        </a:prstGeom>
        <a:solidFill>
          <a:schemeClr val="accent4">
            <a:hueOff val="7796769"/>
            <a:satOff val="-35976"/>
            <a:lumOff val="132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7B5AB45-699F-4558-BE6C-3510A524C64D}">
      <dsp:nvSpPr>
        <dsp:cNvPr id="0" name=""/>
        <dsp:cNvSpPr/>
      </dsp:nvSpPr>
      <dsp:spPr>
        <a:xfrm rot="5400000">
          <a:off x="6955110" y="-563236"/>
          <a:ext cx="1703583" cy="2834724"/>
        </a:xfrm>
        <a:prstGeom prst="corner">
          <a:avLst>
            <a:gd name="adj1" fmla="val 16120"/>
            <a:gd name="adj2" fmla="val 16110"/>
          </a:avLst>
        </a:prstGeom>
        <a:solidFill>
          <a:schemeClr val="accent4">
            <a:hueOff val="10395692"/>
            <a:satOff val="-47968"/>
            <a:lumOff val="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1A18312-282E-4B45-BA40-C97E6A9E5280}">
      <dsp:nvSpPr>
        <dsp:cNvPr id="0" name=""/>
        <dsp:cNvSpPr/>
      </dsp:nvSpPr>
      <dsp:spPr>
        <a:xfrm>
          <a:off x="6670739" y="283735"/>
          <a:ext cx="2559205" cy="2243293"/>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dirty="0"/>
            <a:t>Behaviours</a:t>
          </a:r>
        </a:p>
      </dsp:txBody>
      <dsp:txXfrm>
        <a:off x="6670739" y="283735"/>
        <a:ext cx="2559205" cy="2243293"/>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ED8881-C72D-4CEF-A1C0-BB213CE90BFB}" type="datetimeFigureOut">
              <a:rPr lang="en-GB" smtClean="0"/>
              <a:t>09/01/2024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EF6B1-16EB-44F3-BB61-E8EFD0E7B3CF}" type="slidenum">
              <a:rPr lang="en-GB" smtClean="0"/>
              <a:t>‹#›</a:t>
            </a:fld>
            <a:endParaRPr lang="en-GB"/>
          </a:p>
        </p:txBody>
      </p:sp>
    </p:spTree>
    <p:extLst>
      <p:ext uri="{BB962C8B-B14F-4D97-AF65-F5344CB8AC3E}">
        <p14:creationId xmlns:p14="http://schemas.microsoft.com/office/powerpoint/2010/main" val="1140362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power-bi/guidance/star-schema#surrogate-key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edium.com/nightingale/how-to-choose-the-colors-for-your-data-visualizations-50b2557fa335#id_token=eyJhbGciOiJSUzI1NiIsImtpZCI6ImVlYTFiMWY0MjgwN2E4Y2MxMzZhMDNhM2MxNmQyOWRiODI5NmRhZjAiLCJ0eXAiOiJKV1QifQ.eyJpc3MiOiJodHRwczovL2FjY291bnRzLmdvb2dsZS5jb20iLCJuYmYiOjE2MTE3ODM2NDMsImF1ZCI6IjIxNjI5NjAzNTgzNC1rMWs2cWUwNjBzMnRwMmEyamFtNGxqZGNtczAwc3R0Zy5hcHBzLmdvb2dsZXVzZXJjb250ZW50LmNvbSIsInN1YiI6IjEwNTIzMzc0ODc4MjM0NDgwMzUwOCIsImhkIjoiZWJxLmNvbSIsImVtYWlsIjoibmljay56aW50ZXJAZWJxLmNvbSIsImVtYWlsX3ZlcmlmaWVkIjp0cnVlLCJhenAiOiIyMTYyOTYwMzU4MzQtazFrNnFlMDYwczJ0cDJhMmphbTRsamRjbXMwMHN0dGcuYXBwcy5nb29nbGV1c2VyY29udGVudC5jb20iLCJuYW1lIjoiTmljayBaaW50ZXIiLCJwaWN0dXJlIjoiaHR0cHM6Ly9saDQuZ29vZ2xldXNlcmNvbnRlbnQuY29tLy1oSXRYSDBRZVhzQS9BQUFBQUFBQUFBSS9BQUFBQUFBQUFBQS9BTVp1dWNsS2liWGRmbTAyWXZiSXNMTC1uVzViamhucXpRL3M5Ni1jL3Bob3RvLmpwZyIsImdpdmVuX25hbWUiOiJOaWNrIiwiZmFtaWx5X25hbWUiOiJaaW50ZXIiLCJpYXQiOjE2MTE3ODM5NDMsImV4cCI6MTYxMTc4NzU0MywianRpIjoiMDYzOTYwOWZmYmZlMDY3Mjg4MTQ1NmFhY2FjOWIxNGU4Yzk0NDc3YiJ9.YeIh6PDwPeaBiHWJccaFUb7IdaT7VJ_4pPCpsfqc5Yr2cMpGDfa95Rm3gWmI8g34Kch92n17X2VpRZnxO58nhkqh6113fmXh4OYSft78Xti52qbpGcGTx6UI9Sl2ukNNoIerORGQc_dKuQhRJGEtzFjCzr_WRPNvqgMB35Bhopy6gqVPtuaiKbwYQz8klT1IPPtVH_dsj5sg-RvA19SshqtQFybleG-PYlB6IWVE3xRHQzyvTCPEbLGibSJdV_Avi3d159nqNTr-KFr6oupH9MUjkfdFBTzY3tktWkd59kiazVbc5Pjm6MZ01AUOfWX31IBC6s96VlI7KemtNqLwFA"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informationisbeautiful.net/visualizations/colours-in-cultur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hbr.org/2014/04/the-right-colors-make-data-easier-to-read/"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Week 1 Guest Speaker – Andy Bleach (16</a:t>
            </a:r>
            <a:r>
              <a:rPr lang="en-GB" baseline="30000" dirty="0"/>
              <a:t>th</a:t>
            </a:r>
            <a:r>
              <a:rPr lang="en-GB" dirty="0"/>
              <a:t> January)</a:t>
            </a:r>
          </a:p>
          <a:p>
            <a:endParaRPr lang="en-GB" dirty="0"/>
          </a:p>
          <a:p>
            <a:r>
              <a:rPr lang="en-GB" dirty="0"/>
              <a:t>Week 2 Guest Speaker – Jonathan </a:t>
            </a:r>
            <a:r>
              <a:rPr lang="en-GB" dirty="0" err="1"/>
              <a:t>Belsey</a:t>
            </a:r>
            <a:r>
              <a:rPr lang="en-GB" dirty="0"/>
              <a:t> (24</a:t>
            </a:r>
            <a:r>
              <a:rPr lang="en-GB" baseline="30000" dirty="0"/>
              <a:t>th</a:t>
            </a:r>
            <a:r>
              <a:rPr lang="en-GB" dirty="0"/>
              <a:t> January)</a:t>
            </a:r>
          </a:p>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1</a:t>
            </a:fld>
            <a:endParaRPr lang="en-GB"/>
          </a:p>
        </p:txBody>
      </p:sp>
    </p:spTree>
    <p:extLst>
      <p:ext uri="{BB962C8B-B14F-4D97-AF65-F5344CB8AC3E}">
        <p14:creationId xmlns:p14="http://schemas.microsoft.com/office/powerpoint/2010/main" val="1065592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38</a:t>
            </a:fld>
            <a:endParaRPr lang="en-GB"/>
          </a:p>
        </p:txBody>
      </p:sp>
    </p:spTree>
    <p:extLst>
      <p:ext uri="{BB962C8B-B14F-4D97-AF65-F5344CB8AC3E}">
        <p14:creationId xmlns:p14="http://schemas.microsoft.com/office/powerpoint/2010/main" val="1389603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39</a:t>
            </a:fld>
            <a:endParaRPr lang="en-GB"/>
          </a:p>
        </p:txBody>
      </p:sp>
    </p:spTree>
    <p:extLst>
      <p:ext uri="{BB962C8B-B14F-4D97-AF65-F5344CB8AC3E}">
        <p14:creationId xmlns:p14="http://schemas.microsoft.com/office/powerpoint/2010/main" val="2227996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41363"/>
            <a:ext cx="6578600" cy="3702050"/>
          </a:xfrm>
        </p:spPr>
      </p:sp>
      <p:sp>
        <p:nvSpPr>
          <p:cNvPr id="3" name="Notes Placeholder 2"/>
          <p:cNvSpPr>
            <a:spLocks noGrp="1"/>
          </p:cNvSpPr>
          <p:nvPr>
            <p:ph type="body" idx="1"/>
          </p:nvPr>
        </p:nvSpPr>
        <p:spPr/>
        <p:txBody>
          <a:bodyPr/>
          <a:lstStyle/>
          <a:p>
            <a:pPr>
              <a:buFont typeface="Helvetica" charset="0"/>
              <a:buNone/>
              <a:defRPr/>
            </a:pPr>
            <a:endParaRPr lang="en-GB"/>
          </a:p>
        </p:txBody>
      </p:sp>
    </p:spTree>
    <p:extLst>
      <p:ext uri="{BB962C8B-B14F-4D97-AF65-F5344CB8AC3E}">
        <p14:creationId xmlns:p14="http://schemas.microsoft.com/office/powerpoint/2010/main" val="3372745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41363"/>
            <a:ext cx="6578600" cy="3702050"/>
          </a:xfrm>
        </p:spPr>
      </p:sp>
      <p:sp>
        <p:nvSpPr>
          <p:cNvPr id="3" name="Notes Placeholder 2"/>
          <p:cNvSpPr>
            <a:spLocks noGrp="1"/>
          </p:cNvSpPr>
          <p:nvPr>
            <p:ph type="body" idx="1"/>
          </p:nvPr>
        </p:nvSpPr>
        <p:spPr/>
        <p:txBody>
          <a:bodyPr/>
          <a:lstStyle/>
          <a:p>
            <a:pPr>
              <a:buFont typeface="Helvetica" charset="0"/>
              <a:buNone/>
              <a:defRPr/>
            </a:pPr>
            <a:endParaRPr lang="en-GB"/>
          </a:p>
        </p:txBody>
      </p:sp>
    </p:spTree>
    <p:extLst>
      <p:ext uri="{BB962C8B-B14F-4D97-AF65-F5344CB8AC3E}">
        <p14:creationId xmlns:p14="http://schemas.microsoft.com/office/powerpoint/2010/main" val="3826441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48</a:t>
            </a:fld>
            <a:endParaRPr lang="en-GB"/>
          </a:p>
        </p:txBody>
      </p:sp>
    </p:spTree>
    <p:extLst>
      <p:ext uri="{BB962C8B-B14F-4D97-AF65-F5344CB8AC3E}">
        <p14:creationId xmlns:p14="http://schemas.microsoft.com/office/powerpoint/2010/main" val="3882564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41363"/>
            <a:ext cx="6578600" cy="3702050"/>
          </a:xfrm>
        </p:spPr>
      </p:sp>
      <p:sp>
        <p:nvSpPr>
          <p:cNvPr id="3" name="Notes Placeholder 2"/>
          <p:cNvSpPr>
            <a:spLocks noGrp="1"/>
          </p:cNvSpPr>
          <p:nvPr>
            <p:ph type="body" idx="1"/>
          </p:nvPr>
        </p:nvSpPr>
        <p:spPr/>
        <p:txBody>
          <a:bodyPr/>
          <a:lstStyle/>
          <a:p>
            <a:pPr>
              <a:buFont typeface="Helvetica" charset="0"/>
              <a:buNone/>
              <a:defRPr/>
            </a:pPr>
            <a:endParaRPr lang="en-GB"/>
          </a:p>
        </p:txBody>
      </p:sp>
    </p:spTree>
    <p:extLst>
      <p:ext uri="{BB962C8B-B14F-4D97-AF65-F5344CB8AC3E}">
        <p14:creationId xmlns:p14="http://schemas.microsoft.com/office/powerpoint/2010/main" val="417603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56</a:t>
            </a:fld>
            <a:endParaRPr lang="en-GB"/>
          </a:p>
        </p:txBody>
      </p:sp>
    </p:spTree>
    <p:extLst>
      <p:ext uri="{BB962C8B-B14F-4D97-AF65-F5344CB8AC3E}">
        <p14:creationId xmlns:p14="http://schemas.microsoft.com/office/powerpoint/2010/main" val="3321890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62</a:t>
            </a:fld>
            <a:endParaRPr lang="en-GB"/>
          </a:p>
        </p:txBody>
      </p:sp>
    </p:spTree>
    <p:extLst>
      <p:ext uri="{BB962C8B-B14F-4D97-AF65-F5344CB8AC3E}">
        <p14:creationId xmlns:p14="http://schemas.microsoft.com/office/powerpoint/2010/main" val="3671598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Week 1 Guest Speaker (eve) – </a:t>
            </a:r>
            <a:r>
              <a:rPr lang="en-GB" dirty="0" err="1"/>
              <a:t>Ayliah</a:t>
            </a:r>
            <a:r>
              <a:rPr lang="en-GB" dirty="0"/>
              <a:t> </a:t>
            </a:r>
            <a:r>
              <a:rPr lang="en-GB" dirty="0" err="1"/>
              <a:t>Fani</a:t>
            </a:r>
            <a:r>
              <a:rPr lang="en-GB" dirty="0"/>
              <a:t> (17</a:t>
            </a:r>
            <a:r>
              <a:rPr lang="en-GB" baseline="30000" dirty="0"/>
              <a:t>th</a:t>
            </a:r>
            <a:r>
              <a:rPr lang="en-GB" dirty="0"/>
              <a:t> July) 5pm to 6.30pm - CONFIRMED</a:t>
            </a:r>
          </a:p>
          <a:p>
            <a:endParaRPr lang="en-GB" dirty="0"/>
          </a:p>
          <a:p>
            <a:r>
              <a:rPr lang="en-GB" dirty="0">
                <a:solidFill>
                  <a:srgbClr val="FF0000"/>
                </a:solidFill>
              </a:rPr>
              <a:t>Week 1 Guest Speaker – Andy Bleach (18</a:t>
            </a:r>
            <a:r>
              <a:rPr lang="en-GB" baseline="30000" dirty="0">
                <a:solidFill>
                  <a:srgbClr val="FF0000"/>
                </a:solidFill>
              </a:rPr>
              <a:t>th</a:t>
            </a:r>
            <a:r>
              <a:rPr lang="en-GB" dirty="0">
                <a:solidFill>
                  <a:srgbClr val="FF0000"/>
                </a:solidFill>
              </a:rPr>
              <a:t> July) – STILL TO BE CONFIRMED</a:t>
            </a:r>
          </a:p>
          <a:p>
            <a:endParaRPr lang="en-GB" dirty="0"/>
          </a:p>
          <a:p>
            <a:r>
              <a:rPr lang="en-GB" dirty="0"/>
              <a:t>Week 2 Guest Speaker – Paul Gartside (26</a:t>
            </a:r>
            <a:r>
              <a:rPr lang="en-GB" baseline="30000" dirty="0"/>
              <a:t>th</a:t>
            </a:r>
            <a:r>
              <a:rPr lang="en-GB" dirty="0"/>
              <a:t> July) 3pm to 4.30pm - CONFIRMED</a:t>
            </a:r>
          </a:p>
        </p:txBody>
      </p:sp>
      <p:sp>
        <p:nvSpPr>
          <p:cNvPr id="4" name="Slide Number Placeholder 3"/>
          <p:cNvSpPr>
            <a:spLocks noGrp="1"/>
          </p:cNvSpPr>
          <p:nvPr>
            <p:ph type="sldNum" sz="quarter" idx="5"/>
          </p:nvPr>
        </p:nvSpPr>
        <p:spPr/>
        <p:txBody>
          <a:bodyPr/>
          <a:lstStyle/>
          <a:p>
            <a:fld id="{E93EF6B1-16EB-44F3-BB61-E8EFD0E7B3CF}" type="slidenum">
              <a:rPr lang="en-GB" smtClean="0"/>
              <a:t>64</a:t>
            </a:fld>
            <a:endParaRPr lang="en-GB"/>
          </a:p>
        </p:txBody>
      </p:sp>
    </p:spTree>
    <p:extLst>
      <p:ext uri="{BB962C8B-B14F-4D97-AF65-F5344CB8AC3E}">
        <p14:creationId xmlns:p14="http://schemas.microsoft.com/office/powerpoint/2010/main" val="47071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65</a:t>
            </a:fld>
            <a:endParaRPr lang="en-GB"/>
          </a:p>
        </p:txBody>
      </p:sp>
    </p:spTree>
    <p:extLst>
      <p:ext uri="{BB962C8B-B14F-4D97-AF65-F5344CB8AC3E}">
        <p14:creationId xmlns:p14="http://schemas.microsoft.com/office/powerpoint/2010/main" val="317633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41363"/>
            <a:ext cx="6578600" cy="3702050"/>
          </a:xfrm>
        </p:spPr>
      </p:sp>
      <p:sp>
        <p:nvSpPr>
          <p:cNvPr id="3" name="Notes Placeholder 2"/>
          <p:cNvSpPr>
            <a:spLocks noGrp="1"/>
          </p:cNvSpPr>
          <p:nvPr>
            <p:ph type="body" idx="1"/>
          </p:nvPr>
        </p:nvSpPr>
        <p:spPr/>
        <p:txBody>
          <a:bodyPr/>
          <a:lstStyle/>
          <a:p>
            <a:pPr>
              <a:buFont typeface="Helvetica" charset="0"/>
              <a:buNone/>
              <a:defRPr/>
            </a:pPr>
            <a:endParaRPr lang="en-GB"/>
          </a:p>
        </p:txBody>
      </p:sp>
    </p:spTree>
    <p:extLst>
      <p:ext uri="{BB962C8B-B14F-4D97-AF65-F5344CB8AC3E}">
        <p14:creationId xmlns:p14="http://schemas.microsoft.com/office/powerpoint/2010/main" val="26741803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66</a:t>
            </a:fld>
            <a:endParaRPr lang="en-GB"/>
          </a:p>
        </p:txBody>
      </p:sp>
    </p:spTree>
    <p:extLst>
      <p:ext uri="{BB962C8B-B14F-4D97-AF65-F5344CB8AC3E}">
        <p14:creationId xmlns:p14="http://schemas.microsoft.com/office/powerpoint/2010/main" val="1056244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b="1" u="sng" dirty="0"/>
              <a:t>Overview</a:t>
            </a:r>
          </a:p>
          <a:p>
            <a:pPr marL="0" indent="0">
              <a:buNone/>
            </a:pPr>
            <a:r>
              <a:rPr lang="en-GB" sz="1200" b="1" dirty="0"/>
              <a:t>Stacked Bar - </a:t>
            </a:r>
            <a:r>
              <a:rPr lang="en-GB" sz="1200" dirty="0"/>
              <a:t>Product Category (Y-axis) and Sales Quantity (X-axis)</a:t>
            </a:r>
          </a:p>
          <a:p>
            <a:pPr marL="0" indent="0">
              <a:buNone/>
            </a:pPr>
            <a:r>
              <a:rPr lang="en-GB" sz="1200" b="1" dirty="0"/>
              <a:t>Line &amp; Stack - </a:t>
            </a:r>
            <a:r>
              <a:rPr lang="en-GB" sz="1200" dirty="0"/>
              <a:t>Date Month (X-axis) and Sales (Column Y) Profit Margin (Line Y)</a:t>
            </a:r>
          </a:p>
          <a:p>
            <a:pPr marL="0" indent="0">
              <a:buNone/>
            </a:pPr>
            <a:r>
              <a:rPr lang="en-GB" sz="1200" b="1" dirty="0"/>
              <a:t>Filters - </a:t>
            </a:r>
            <a:r>
              <a:rPr lang="en-GB" sz="1200" dirty="0"/>
              <a:t>Year and Region</a:t>
            </a:r>
          </a:p>
          <a:p>
            <a:pPr marL="0" indent="0">
              <a:buNone/>
            </a:pPr>
            <a:endParaRPr lang="en-GB" sz="1200" dirty="0"/>
          </a:p>
          <a:p>
            <a:pPr marL="0" indent="0">
              <a:buNone/>
            </a:pPr>
            <a:r>
              <a:rPr lang="en-GB" sz="1200" b="1" u="sng" dirty="0"/>
              <a:t>Profit</a:t>
            </a:r>
          </a:p>
          <a:p>
            <a:pPr marL="0" indent="0">
              <a:buNone/>
            </a:pPr>
            <a:r>
              <a:rPr lang="en-GB" sz="1200" b="1" dirty="0"/>
              <a:t>Matrix - </a:t>
            </a:r>
            <a:r>
              <a:rPr lang="en-GB" sz="1200" dirty="0"/>
              <a:t>Date fiscal (Rows) and Sales Cost and Counts Orders, Pricing Profit and Profit Margin, Ratios Sales (Values) </a:t>
            </a:r>
          </a:p>
          <a:p>
            <a:pPr marL="0" indent="0">
              <a:buNone/>
            </a:pPr>
            <a:r>
              <a:rPr lang="en-GB" sz="1200" b="1" dirty="0"/>
              <a:t>Filters - </a:t>
            </a:r>
            <a:r>
              <a:rPr lang="en-GB" sz="1200" dirty="0"/>
              <a:t>Region</a:t>
            </a:r>
          </a:p>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67</a:t>
            </a:fld>
            <a:endParaRPr lang="en-GB"/>
          </a:p>
        </p:txBody>
      </p:sp>
    </p:spTree>
    <p:extLst>
      <p:ext uri="{BB962C8B-B14F-4D97-AF65-F5344CB8AC3E}">
        <p14:creationId xmlns:p14="http://schemas.microsoft.com/office/powerpoint/2010/main" val="13968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69</a:t>
            </a:fld>
            <a:endParaRPr lang="en-GB"/>
          </a:p>
        </p:txBody>
      </p:sp>
    </p:spTree>
    <p:extLst>
      <p:ext uri="{BB962C8B-B14F-4D97-AF65-F5344CB8AC3E}">
        <p14:creationId xmlns:p14="http://schemas.microsoft.com/office/powerpoint/2010/main" val="3223892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Wireframes to data model or data model to wireframe? </a:t>
            </a:r>
          </a:p>
        </p:txBody>
      </p:sp>
      <p:sp>
        <p:nvSpPr>
          <p:cNvPr id="4" name="Slide Number Placeholder 3"/>
          <p:cNvSpPr>
            <a:spLocks noGrp="1"/>
          </p:cNvSpPr>
          <p:nvPr>
            <p:ph type="sldNum" sz="quarter" idx="5"/>
          </p:nvPr>
        </p:nvSpPr>
        <p:spPr/>
        <p:txBody>
          <a:bodyPr/>
          <a:lstStyle/>
          <a:p>
            <a:fld id="{FC14CFFB-5CE8-4342-A92B-FE3062EC595A}" type="slidenum">
              <a:rPr lang="en-GB" smtClean="0"/>
              <a:t>70</a:t>
            </a:fld>
            <a:endParaRPr lang="en-GB"/>
          </a:p>
        </p:txBody>
      </p:sp>
    </p:spTree>
    <p:extLst>
      <p:ext uri="{BB962C8B-B14F-4D97-AF65-F5344CB8AC3E}">
        <p14:creationId xmlns:p14="http://schemas.microsoft.com/office/powerpoint/2010/main" val="2342775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71717"/>
                </a:solidFill>
                <a:effectLst/>
                <a:latin typeface="Segoe UI" panose="020B0502040204020203" pitchFamily="34" charset="0"/>
              </a:rPr>
              <a:t>To understand circular relationships, you first need to understand dependencies.</a:t>
            </a:r>
          </a:p>
          <a:p>
            <a:pPr algn="l"/>
            <a:r>
              <a:rPr lang="en-GB" b="0" i="0" dirty="0">
                <a:solidFill>
                  <a:srgbClr val="171717"/>
                </a:solidFill>
                <a:effectLst/>
                <a:latin typeface="Segoe UI" panose="020B0502040204020203" pitchFamily="34" charset="0"/>
              </a:rPr>
              <a:t>For example, consider that you have the following calculated column </a:t>
            </a:r>
            <a:r>
              <a:rPr lang="en-GB" b="1" i="0" dirty="0">
                <a:solidFill>
                  <a:srgbClr val="171717"/>
                </a:solidFill>
                <a:effectLst/>
                <a:latin typeface="Segoe UI" panose="020B0502040204020203" pitchFamily="34" charset="0"/>
              </a:rPr>
              <a:t>Total</a:t>
            </a:r>
            <a:r>
              <a:rPr lang="en-GB" b="0" i="0" dirty="0">
                <a:solidFill>
                  <a:srgbClr val="171717"/>
                </a:solidFill>
                <a:effectLst/>
                <a:latin typeface="Segoe UI" panose="020B0502040204020203" pitchFamily="34" charset="0"/>
              </a:rPr>
              <a:t> in the Sales table.</a:t>
            </a:r>
          </a:p>
          <a:p>
            <a:pPr algn="l"/>
            <a:r>
              <a:rPr lang="en-GB" b="0" i="0" dirty="0">
                <a:solidFill>
                  <a:srgbClr val="171717"/>
                </a:solidFill>
                <a:effectLst/>
                <a:latin typeface="Segoe UI" panose="020B0502040204020203" pitchFamily="34" charset="0"/>
              </a:rPr>
              <a:t>Sales[‘</a:t>
            </a:r>
            <a:r>
              <a:rPr lang="en-GB" b="0" i="0" dirty="0" err="1">
                <a:solidFill>
                  <a:srgbClr val="171717"/>
                </a:solidFill>
                <a:effectLst/>
                <a:latin typeface="Segoe UI" panose="020B0502040204020203" pitchFamily="34" charset="0"/>
              </a:rPr>
              <a:t>TotalCost</a:t>
            </a:r>
            <a:r>
              <a:rPr lang="en-GB" b="0" i="0" dirty="0">
                <a:solidFill>
                  <a:srgbClr val="171717"/>
                </a:solidFill>
                <a:effectLst/>
                <a:latin typeface="Segoe UI" panose="020B0502040204020203" pitchFamily="34" charset="0"/>
              </a:rPr>
              <a:t>'] = Sales[‘Quantity’] * Sales[‘Price’]</a:t>
            </a:r>
          </a:p>
          <a:p>
            <a:endParaRPr lang="en-GB" dirty="0"/>
          </a:p>
          <a:p>
            <a:r>
              <a:rPr lang="en-GB" b="1" i="0" dirty="0" err="1">
                <a:solidFill>
                  <a:srgbClr val="171717"/>
                </a:solidFill>
                <a:effectLst/>
                <a:latin typeface="Segoe UI" panose="020B0502040204020203" pitchFamily="34" charset="0"/>
              </a:rPr>
              <a:t>TotalCost</a:t>
            </a:r>
            <a:r>
              <a:rPr lang="en-GB" b="0" i="0" dirty="0">
                <a:solidFill>
                  <a:srgbClr val="171717"/>
                </a:solidFill>
                <a:effectLst/>
                <a:latin typeface="Segoe UI" panose="020B0502040204020203" pitchFamily="34" charset="0"/>
              </a:rPr>
              <a:t> depends on </a:t>
            </a:r>
            <a:r>
              <a:rPr lang="en-GB" b="1" i="0" dirty="0">
                <a:solidFill>
                  <a:srgbClr val="171717"/>
                </a:solidFill>
                <a:effectLst/>
                <a:latin typeface="Segoe UI" panose="020B0502040204020203" pitchFamily="34" charset="0"/>
              </a:rPr>
              <a:t>Quantity</a:t>
            </a:r>
            <a:r>
              <a:rPr lang="en-GB" b="0" i="0" dirty="0">
                <a:solidFill>
                  <a:srgbClr val="171717"/>
                </a:solidFill>
                <a:effectLst/>
                <a:latin typeface="Segoe UI" panose="020B0502040204020203" pitchFamily="34" charset="0"/>
              </a:rPr>
              <a:t> and </a:t>
            </a:r>
            <a:r>
              <a:rPr lang="en-GB" b="1" i="0" dirty="0">
                <a:solidFill>
                  <a:srgbClr val="171717"/>
                </a:solidFill>
                <a:effectLst/>
                <a:latin typeface="Segoe UI" panose="020B0502040204020203" pitchFamily="34" charset="0"/>
              </a:rPr>
              <a:t>Price</a:t>
            </a:r>
            <a:r>
              <a:rPr lang="en-GB" b="0" i="0" dirty="0">
                <a:solidFill>
                  <a:srgbClr val="171717"/>
                </a:solidFill>
                <a:effectLst/>
                <a:latin typeface="Segoe UI" panose="020B0502040204020203" pitchFamily="34" charset="0"/>
              </a:rPr>
              <a:t>, so if a change occurs in either quantity or price, a change will occur in </a:t>
            </a:r>
            <a:r>
              <a:rPr lang="en-GB" b="1" i="0" dirty="0" err="1">
                <a:solidFill>
                  <a:srgbClr val="171717"/>
                </a:solidFill>
                <a:effectLst/>
                <a:latin typeface="Segoe UI" panose="020B0502040204020203" pitchFamily="34" charset="0"/>
              </a:rPr>
              <a:t>TotalCost</a:t>
            </a:r>
            <a:r>
              <a:rPr lang="en-GB" b="0" i="0" dirty="0">
                <a:solidFill>
                  <a:srgbClr val="171717"/>
                </a:solidFill>
                <a:effectLst/>
                <a:latin typeface="Segoe UI" panose="020B0502040204020203" pitchFamily="34" charset="0"/>
              </a:rPr>
              <a:t> as well. This example outlines a dependency of a column on other columns, but you can also have dependencies between measures, tables, and relationships.</a:t>
            </a:r>
          </a:p>
          <a:p>
            <a:endParaRPr lang="en-GB" b="0" i="0" dirty="0">
              <a:solidFill>
                <a:srgbClr val="171717"/>
              </a:solidFill>
              <a:effectLst/>
              <a:latin typeface="Segoe UI" panose="020B0502040204020203" pitchFamily="34" charset="0"/>
            </a:endParaRPr>
          </a:p>
          <a:p>
            <a:r>
              <a:rPr lang="en-GB" b="0" i="0" dirty="0">
                <a:solidFill>
                  <a:srgbClr val="171717"/>
                </a:solidFill>
                <a:effectLst/>
                <a:latin typeface="Segoe UI" panose="020B0502040204020203" pitchFamily="34" charset="0"/>
              </a:rPr>
              <a:t>Consider the following relationships between </a:t>
            </a:r>
            <a:r>
              <a:rPr lang="en-GB" b="1" i="0" dirty="0" err="1">
                <a:solidFill>
                  <a:srgbClr val="171717"/>
                </a:solidFill>
                <a:effectLst/>
                <a:latin typeface="Segoe UI" panose="020B0502040204020203" pitchFamily="34" charset="0"/>
              </a:rPr>
              <a:t>SalesPerson</a:t>
            </a:r>
            <a:r>
              <a:rPr lang="en-GB" b="0" i="0" dirty="0">
                <a:solidFill>
                  <a:srgbClr val="171717"/>
                </a:solidFill>
                <a:effectLst/>
                <a:latin typeface="Segoe UI" panose="020B0502040204020203" pitchFamily="34" charset="0"/>
              </a:rPr>
              <a:t>, </a:t>
            </a:r>
            <a:r>
              <a:rPr lang="en-GB" b="1" i="0" dirty="0">
                <a:solidFill>
                  <a:srgbClr val="171717"/>
                </a:solidFill>
                <a:effectLst/>
                <a:latin typeface="Segoe UI" panose="020B0502040204020203" pitchFamily="34" charset="0"/>
              </a:rPr>
              <a:t>Sales</a:t>
            </a:r>
            <a:r>
              <a:rPr lang="en-GB" b="0" i="0" dirty="0">
                <a:solidFill>
                  <a:srgbClr val="171717"/>
                </a:solidFill>
                <a:effectLst/>
                <a:latin typeface="Segoe UI" panose="020B0502040204020203" pitchFamily="34" charset="0"/>
              </a:rPr>
              <a:t>, and </a:t>
            </a:r>
            <a:r>
              <a:rPr lang="en-GB" b="1" i="0" dirty="0">
                <a:solidFill>
                  <a:srgbClr val="171717"/>
                </a:solidFill>
                <a:effectLst/>
                <a:latin typeface="Segoe UI" panose="020B0502040204020203" pitchFamily="34" charset="0"/>
              </a:rPr>
              <a:t>Customer</a:t>
            </a:r>
            <a:r>
              <a:rPr lang="en-GB" b="0" i="0" dirty="0">
                <a:solidFill>
                  <a:srgbClr val="171717"/>
                </a:solidFill>
                <a:effectLst/>
                <a:latin typeface="Segoe UI" panose="020B0502040204020203" pitchFamily="34" charset="0"/>
              </a:rPr>
              <a:t>. A change in </a:t>
            </a:r>
            <a:r>
              <a:rPr lang="en-GB" b="1" i="0" dirty="0">
                <a:solidFill>
                  <a:srgbClr val="171717"/>
                </a:solidFill>
                <a:effectLst/>
                <a:latin typeface="Segoe UI" panose="020B0502040204020203" pitchFamily="34" charset="0"/>
              </a:rPr>
              <a:t>Customer</a:t>
            </a:r>
            <a:r>
              <a:rPr lang="en-GB" b="0" i="0" dirty="0">
                <a:solidFill>
                  <a:srgbClr val="171717"/>
                </a:solidFill>
                <a:effectLst/>
                <a:latin typeface="Segoe UI" panose="020B0502040204020203" pitchFamily="34" charset="0"/>
              </a:rPr>
              <a:t> will result in a change in </a:t>
            </a:r>
            <a:r>
              <a:rPr lang="en-GB" b="1" i="0" dirty="0">
                <a:solidFill>
                  <a:srgbClr val="171717"/>
                </a:solidFill>
                <a:effectLst/>
                <a:latin typeface="Segoe UI" panose="020B0502040204020203" pitchFamily="34" charset="0"/>
              </a:rPr>
              <a:t>Sales</a:t>
            </a:r>
            <a:r>
              <a:rPr lang="en-GB" b="0" i="0" dirty="0">
                <a:solidFill>
                  <a:srgbClr val="171717"/>
                </a:solidFill>
                <a:effectLst/>
                <a:latin typeface="Segoe UI" panose="020B0502040204020203" pitchFamily="34" charset="0"/>
              </a:rPr>
              <a:t>, which results in changes in </a:t>
            </a:r>
            <a:r>
              <a:rPr lang="en-GB" b="1" i="0" dirty="0" err="1">
                <a:solidFill>
                  <a:srgbClr val="171717"/>
                </a:solidFill>
                <a:effectLst/>
                <a:latin typeface="Segoe UI" panose="020B0502040204020203" pitchFamily="34" charset="0"/>
              </a:rPr>
              <a:t>SalesPerson</a:t>
            </a:r>
            <a:r>
              <a:rPr lang="en-GB" b="1" i="0" dirty="0">
                <a:solidFill>
                  <a:srgbClr val="171717"/>
                </a:solidFill>
                <a:effectLst/>
                <a:latin typeface="Segoe UI" panose="020B0502040204020203" pitchFamily="34" charset="0"/>
              </a:rPr>
              <a:t>.</a:t>
            </a:r>
            <a:r>
              <a:rPr lang="en-GB" b="0" i="0" dirty="0">
                <a:solidFill>
                  <a:srgbClr val="171717"/>
                </a:solidFill>
                <a:effectLst/>
                <a:latin typeface="Segoe UI" panose="020B0502040204020203" pitchFamily="34" charset="0"/>
              </a:rPr>
              <a:t> These types of dependencies can exist within relationships.</a:t>
            </a:r>
          </a:p>
          <a:p>
            <a:endParaRPr lang="en-GB" b="0" i="0" dirty="0">
              <a:solidFill>
                <a:srgbClr val="171717"/>
              </a:solidFill>
              <a:effectLst/>
              <a:latin typeface="Segoe UI" panose="020B0502040204020203" pitchFamily="34" charset="0"/>
            </a:endParaRPr>
          </a:p>
          <a:p>
            <a:r>
              <a:rPr lang="en-GB" b="0" i="0" dirty="0">
                <a:solidFill>
                  <a:srgbClr val="171717"/>
                </a:solidFill>
                <a:effectLst/>
                <a:latin typeface="Segoe UI" panose="020B0502040204020203" pitchFamily="34" charset="0"/>
              </a:rPr>
              <a:t>In a poorly designed data model, Table 1 has a many-to-one relationship with a column in Table 2, but Table 2 has a one-to-many relationship with Table 3 that has its own relationship with Table 1. This web of relationships is difficult to manage</a:t>
            </a:r>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71</a:t>
            </a:fld>
            <a:endParaRPr lang="en-GB"/>
          </a:p>
        </p:txBody>
      </p:sp>
    </p:spTree>
    <p:extLst>
      <p:ext uri="{BB962C8B-B14F-4D97-AF65-F5344CB8AC3E}">
        <p14:creationId xmlns:p14="http://schemas.microsoft.com/office/powerpoint/2010/main" val="2037078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171717"/>
                </a:solidFill>
                <a:effectLst/>
                <a:latin typeface="Segoe UI" panose="020B0502040204020203" pitchFamily="34" charset="0"/>
              </a:rPr>
              <a:t>Dimension tables</a:t>
            </a:r>
            <a:r>
              <a:rPr lang="en-GB" b="0" i="0" dirty="0">
                <a:solidFill>
                  <a:srgbClr val="171717"/>
                </a:solidFill>
                <a:effectLst/>
                <a:latin typeface="Segoe UI" panose="020B0502040204020203" pitchFamily="34" charset="0"/>
              </a:rPr>
              <a:t> describe business entities—the </a:t>
            </a:r>
            <a:r>
              <a:rPr lang="en-GB" b="0" i="1" dirty="0">
                <a:solidFill>
                  <a:srgbClr val="171717"/>
                </a:solidFill>
                <a:effectLst/>
                <a:latin typeface="Segoe UI" panose="020B0502040204020203" pitchFamily="34" charset="0"/>
              </a:rPr>
              <a:t>things</a:t>
            </a:r>
            <a:r>
              <a:rPr lang="en-GB" b="0" i="0" dirty="0">
                <a:solidFill>
                  <a:srgbClr val="171717"/>
                </a:solidFill>
                <a:effectLst/>
                <a:latin typeface="Segoe UI" panose="020B0502040204020203" pitchFamily="34" charset="0"/>
              </a:rPr>
              <a:t> you model. Entities can include products, people, places, and concepts including time itself. The most consistent table you'll find in a star schema is a date dimension table. A dimension table contains a key column (or columns) that acts as a unique identifier, and descriptive columns.</a:t>
            </a:r>
          </a:p>
          <a:p>
            <a:pPr algn="l"/>
            <a:endParaRPr lang="en-GB" b="1" i="0" dirty="0">
              <a:solidFill>
                <a:srgbClr val="171717"/>
              </a:solidFill>
              <a:effectLst/>
              <a:latin typeface="Segoe UI" panose="020B0502040204020203" pitchFamily="34" charset="0"/>
            </a:endParaRPr>
          </a:p>
          <a:p>
            <a:pPr algn="l"/>
            <a:r>
              <a:rPr lang="en-GB" b="1" i="0" dirty="0">
                <a:solidFill>
                  <a:srgbClr val="171717"/>
                </a:solidFill>
                <a:effectLst/>
                <a:latin typeface="Segoe UI" panose="020B0502040204020203" pitchFamily="34" charset="0"/>
              </a:rPr>
              <a:t>Fact tables</a:t>
            </a:r>
            <a:r>
              <a:rPr lang="en-GB" b="0" i="0" dirty="0">
                <a:solidFill>
                  <a:srgbClr val="171717"/>
                </a:solidFill>
                <a:effectLst/>
                <a:latin typeface="Segoe UI" panose="020B0502040204020203" pitchFamily="34" charset="0"/>
              </a:rPr>
              <a:t> store observations or events, and can be sales orders, stock balances, exchange rates, temperatures, etc. A fact table contains dimension key columns that relate to dimension tables, and numeric measure columns.</a:t>
            </a:r>
          </a:p>
          <a:p>
            <a:pPr algn="l"/>
            <a:endParaRPr lang="en-US" dirty="0"/>
          </a:p>
          <a:p>
            <a:pPr algn="l"/>
            <a:r>
              <a:rPr lang="en-GB" b="0" i="0" dirty="0">
                <a:solidFill>
                  <a:srgbClr val="171717"/>
                </a:solidFill>
                <a:effectLst/>
                <a:latin typeface="Segoe UI" panose="020B0502040204020203" pitchFamily="34" charset="0"/>
              </a:rPr>
              <a:t>Generally, dimension tables contain a relatively small number of rows. Fact tables, on the other hand, can contain a very large number of rows and continue to grow over time.</a:t>
            </a:r>
            <a:endParaRPr lang="en-US" dirty="0"/>
          </a:p>
        </p:txBody>
      </p:sp>
      <p:sp>
        <p:nvSpPr>
          <p:cNvPr id="4" name="Slide Number Placeholder 3"/>
          <p:cNvSpPr>
            <a:spLocks noGrp="1"/>
          </p:cNvSpPr>
          <p:nvPr>
            <p:ph type="sldNum" sz="quarter" idx="5"/>
          </p:nvPr>
        </p:nvSpPr>
        <p:spPr/>
        <p:txBody>
          <a:bodyPr/>
          <a:lstStyle/>
          <a:p>
            <a:fld id="{FC14CFFB-5CE8-4342-A92B-FE3062EC595A}" type="slidenum">
              <a:rPr lang="en-GB" smtClean="0"/>
              <a:t>72</a:t>
            </a:fld>
            <a:endParaRPr lang="en-GB"/>
          </a:p>
        </p:txBody>
      </p:sp>
    </p:spTree>
    <p:extLst>
      <p:ext uri="{BB962C8B-B14F-4D97-AF65-F5344CB8AC3E}">
        <p14:creationId xmlns:p14="http://schemas.microsoft.com/office/powerpoint/2010/main" val="228871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See link for more detailed breakdown of terms: Understand star schema and the importance for Power BI - Power BI | Microsoft </a:t>
            </a:r>
            <a:r>
              <a:rPr lang="en-GB">
                <a:hlinkClick r:id="rId3"/>
              </a:rPr>
              <a:t>Learn</a:t>
            </a:r>
            <a:r>
              <a:rPr lang="en-GB"/>
              <a:t>  </a:t>
            </a:r>
          </a:p>
          <a:p>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73</a:t>
            </a:fld>
            <a:endParaRPr lang="en-GB"/>
          </a:p>
        </p:txBody>
      </p:sp>
    </p:spTree>
    <p:extLst>
      <p:ext uri="{BB962C8B-B14F-4D97-AF65-F5344CB8AC3E}">
        <p14:creationId xmlns:p14="http://schemas.microsoft.com/office/powerpoint/2010/main" val="4065682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panose="020B0502040204020203" pitchFamily="34" charset="0"/>
              </a:rPr>
              <a:t>It’s easy to create a new Power BI Desktop file and import some data into it. You can even create reports that show valuable insights without using any DAX formulas at all. But, what if you need to analyse growth percentage across product categories and for different date ranges? Or, you need to calculate year-over-year growth compared to market trends? DAX formulas provide this capability and many other important capabilities as well. Learning how to create effective DAX formulas will help you get the most out of your data. When you get the information you need, you can begin to solve real business problems that affect your bottom line.</a:t>
            </a:r>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74</a:t>
            </a:fld>
            <a:endParaRPr lang="en-GB"/>
          </a:p>
        </p:txBody>
      </p:sp>
    </p:spTree>
    <p:extLst>
      <p:ext uri="{BB962C8B-B14F-4D97-AF65-F5344CB8AC3E}">
        <p14:creationId xmlns:p14="http://schemas.microsoft.com/office/powerpoint/2010/main" val="79848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75</a:t>
            </a:fld>
            <a:endParaRPr lang="en-GB"/>
          </a:p>
        </p:txBody>
      </p:sp>
    </p:spTree>
    <p:extLst>
      <p:ext uri="{BB962C8B-B14F-4D97-AF65-F5344CB8AC3E}">
        <p14:creationId xmlns:p14="http://schemas.microsoft.com/office/powerpoint/2010/main" val="38381813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80</a:t>
            </a:fld>
            <a:endParaRPr lang="en-GB"/>
          </a:p>
        </p:txBody>
      </p:sp>
    </p:spTree>
    <p:extLst>
      <p:ext uri="{BB962C8B-B14F-4D97-AF65-F5344CB8AC3E}">
        <p14:creationId xmlns:p14="http://schemas.microsoft.com/office/powerpoint/2010/main" val="961079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41363"/>
            <a:ext cx="6578600" cy="3702050"/>
          </a:xfrm>
        </p:spPr>
      </p:sp>
      <p:sp>
        <p:nvSpPr>
          <p:cNvPr id="3" name="Notes Placeholder 2"/>
          <p:cNvSpPr>
            <a:spLocks noGrp="1"/>
          </p:cNvSpPr>
          <p:nvPr>
            <p:ph type="body" idx="1"/>
          </p:nvPr>
        </p:nvSpPr>
        <p:spPr/>
        <p:txBody>
          <a:bodyPr/>
          <a:lstStyle/>
          <a:p>
            <a:pPr>
              <a:buFont typeface="Helvetica" charset="0"/>
              <a:buNone/>
              <a:defRPr/>
            </a:pPr>
            <a:endParaRPr lang="en-GB"/>
          </a:p>
        </p:txBody>
      </p:sp>
    </p:spTree>
    <p:extLst>
      <p:ext uri="{BB962C8B-B14F-4D97-AF65-F5344CB8AC3E}">
        <p14:creationId xmlns:p14="http://schemas.microsoft.com/office/powerpoint/2010/main" val="2542231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Week 1 Guest Speaker (eve) – </a:t>
            </a:r>
            <a:r>
              <a:rPr lang="en-GB" dirty="0" err="1"/>
              <a:t>Ayliah</a:t>
            </a:r>
            <a:r>
              <a:rPr lang="en-GB" dirty="0"/>
              <a:t> </a:t>
            </a:r>
            <a:r>
              <a:rPr lang="en-GB" dirty="0" err="1"/>
              <a:t>Fani</a:t>
            </a:r>
            <a:r>
              <a:rPr lang="en-GB" dirty="0"/>
              <a:t> (17</a:t>
            </a:r>
            <a:r>
              <a:rPr lang="en-GB" baseline="30000" dirty="0"/>
              <a:t>th</a:t>
            </a:r>
            <a:r>
              <a:rPr lang="en-GB" dirty="0"/>
              <a:t> July) 5pm to 6.30pm - CONFIRMED</a:t>
            </a:r>
          </a:p>
          <a:p>
            <a:endParaRPr lang="en-GB" dirty="0"/>
          </a:p>
          <a:p>
            <a:r>
              <a:rPr lang="en-GB" dirty="0">
                <a:solidFill>
                  <a:srgbClr val="FF0000"/>
                </a:solidFill>
              </a:rPr>
              <a:t>Week 1 Guest Speaker – Andy Bleach (18</a:t>
            </a:r>
            <a:r>
              <a:rPr lang="en-GB" baseline="30000" dirty="0">
                <a:solidFill>
                  <a:srgbClr val="FF0000"/>
                </a:solidFill>
              </a:rPr>
              <a:t>th</a:t>
            </a:r>
            <a:r>
              <a:rPr lang="en-GB" dirty="0">
                <a:solidFill>
                  <a:srgbClr val="FF0000"/>
                </a:solidFill>
              </a:rPr>
              <a:t> July) – STILL TO BE CONFIRMED</a:t>
            </a:r>
          </a:p>
          <a:p>
            <a:endParaRPr lang="en-GB" dirty="0"/>
          </a:p>
          <a:p>
            <a:r>
              <a:rPr lang="en-GB" dirty="0"/>
              <a:t>Week 2 Guest Speaker – Paul Gartside (26</a:t>
            </a:r>
            <a:r>
              <a:rPr lang="en-GB" baseline="30000" dirty="0"/>
              <a:t>th</a:t>
            </a:r>
            <a:r>
              <a:rPr lang="en-GB" dirty="0"/>
              <a:t> July) 3pm to 4.30pm - CONFIRMED</a:t>
            </a:r>
          </a:p>
        </p:txBody>
      </p:sp>
      <p:sp>
        <p:nvSpPr>
          <p:cNvPr id="4" name="Slide Number Placeholder 3"/>
          <p:cNvSpPr>
            <a:spLocks noGrp="1"/>
          </p:cNvSpPr>
          <p:nvPr>
            <p:ph type="sldNum" sz="quarter" idx="5"/>
          </p:nvPr>
        </p:nvSpPr>
        <p:spPr/>
        <p:txBody>
          <a:bodyPr/>
          <a:lstStyle/>
          <a:p>
            <a:fld id="{E93EF6B1-16EB-44F3-BB61-E8EFD0E7B3CF}" type="slidenum">
              <a:rPr lang="en-GB" smtClean="0"/>
              <a:t>85</a:t>
            </a:fld>
            <a:endParaRPr lang="en-GB"/>
          </a:p>
        </p:txBody>
      </p:sp>
    </p:spTree>
    <p:extLst>
      <p:ext uri="{BB962C8B-B14F-4D97-AF65-F5344CB8AC3E}">
        <p14:creationId xmlns:p14="http://schemas.microsoft.com/office/powerpoint/2010/main" val="25017489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86</a:t>
            </a:fld>
            <a:endParaRPr lang="en-GB"/>
          </a:p>
        </p:txBody>
      </p:sp>
    </p:spTree>
    <p:extLst>
      <p:ext uri="{BB962C8B-B14F-4D97-AF65-F5344CB8AC3E}">
        <p14:creationId xmlns:p14="http://schemas.microsoft.com/office/powerpoint/2010/main" val="924871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6D6E71"/>
                </a:solidFill>
                <a:effectLst/>
                <a:latin typeface="Inter"/>
              </a:rPr>
              <a:t>Understanding colour harmony will help you choose the right colour scheme for your visual display. Colour schemes can be repeated to emphasize similarity or contrasted to differentiate what’s important from what’s not. They can make use of saturation and lightness to help represent degrees of value or intensity — all of which aids to create visual hierarchy. These different colour schemes should be incorporated often into visual displays to reinforce intended narratives, depending on which best tells your data story.</a:t>
            </a:r>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87</a:t>
            </a:fld>
            <a:endParaRPr lang="en-GB"/>
          </a:p>
        </p:txBody>
      </p:sp>
    </p:spTree>
    <p:extLst>
      <p:ext uri="{BB962C8B-B14F-4D97-AF65-F5344CB8AC3E}">
        <p14:creationId xmlns:p14="http://schemas.microsoft.com/office/powerpoint/2010/main" val="20032579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88</a:t>
            </a:fld>
            <a:endParaRPr lang="en-GB"/>
          </a:p>
        </p:txBody>
      </p:sp>
    </p:spTree>
    <p:extLst>
      <p:ext uri="{BB962C8B-B14F-4D97-AF65-F5344CB8AC3E}">
        <p14:creationId xmlns:p14="http://schemas.microsoft.com/office/powerpoint/2010/main" val="648520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GB" b="0" i="0" dirty="0">
              <a:solidFill>
                <a:srgbClr val="455264"/>
              </a:solidFill>
              <a:effectLst/>
              <a:latin typeface="TT Norms"/>
            </a:endParaRPr>
          </a:p>
        </p:txBody>
      </p:sp>
      <p:sp>
        <p:nvSpPr>
          <p:cNvPr id="4" name="Slide Number Placeholder 3"/>
          <p:cNvSpPr>
            <a:spLocks noGrp="1"/>
          </p:cNvSpPr>
          <p:nvPr>
            <p:ph type="sldNum" sz="quarter" idx="5"/>
          </p:nvPr>
        </p:nvSpPr>
        <p:spPr/>
        <p:txBody>
          <a:bodyPr/>
          <a:lstStyle/>
          <a:p>
            <a:fld id="{FC14CFFB-5CE8-4342-A92B-FE3062EC595A}" type="slidenum">
              <a:rPr lang="en-GB" smtClean="0"/>
              <a:t>89</a:t>
            </a:fld>
            <a:endParaRPr lang="en-GB"/>
          </a:p>
        </p:txBody>
      </p:sp>
    </p:spTree>
    <p:extLst>
      <p:ext uri="{BB962C8B-B14F-4D97-AF65-F5344CB8AC3E}">
        <p14:creationId xmlns:p14="http://schemas.microsoft.com/office/powerpoint/2010/main" val="3866756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6D6E71"/>
                </a:solidFill>
                <a:effectLst/>
                <a:latin typeface="Inter"/>
              </a:rPr>
              <a:t>Roughly 4 percent of the population has some sort of colour blindness, with most being men. </a:t>
            </a:r>
          </a:p>
          <a:p>
            <a:pPr algn="l"/>
            <a:endParaRPr lang="en-GB" b="0" i="0" dirty="0">
              <a:solidFill>
                <a:srgbClr val="6D6E71"/>
              </a:solidFill>
              <a:effectLst/>
              <a:latin typeface="Inter"/>
            </a:endParaRPr>
          </a:p>
          <a:p>
            <a:pPr algn="l"/>
            <a:r>
              <a:rPr lang="en-GB" b="0" i="0" dirty="0">
                <a:solidFill>
                  <a:srgbClr val="6D6E71"/>
                </a:solidFill>
                <a:effectLst/>
                <a:latin typeface="Inter"/>
              </a:rPr>
              <a:t>The form of colour blindness most of us are familiar with causes confusion between certain shades of red and green, though there are also forms of colour blindness that cause blue and yellow shades to look similar. As green and red are a complimentary colour pairing commonly used to represent positive and negative values, overlooking colour accessibility in this way is more common than you might think.</a:t>
            </a:r>
          </a:p>
          <a:p>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90</a:t>
            </a:fld>
            <a:endParaRPr lang="en-GB"/>
          </a:p>
        </p:txBody>
      </p:sp>
    </p:spTree>
    <p:extLst>
      <p:ext uri="{BB962C8B-B14F-4D97-AF65-F5344CB8AC3E}">
        <p14:creationId xmlns:p14="http://schemas.microsoft.com/office/powerpoint/2010/main" val="3290071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6D6E71"/>
                </a:solidFill>
                <a:effectLst/>
                <a:latin typeface="Inter"/>
              </a:rPr>
              <a:t>As a general rule, you should always pick the same colour to represent the same thing; be consistent with your colour selection and what it represents in your visualizations. Humans naturally perceive colour as a pattern, so when they are presented with a colour across multiple charts, they will assume it is a representation of the same object or entity.</a:t>
            </a:r>
          </a:p>
          <a:p>
            <a:endParaRPr lang="en-GB" b="0" i="0" dirty="0">
              <a:solidFill>
                <a:srgbClr val="6D6E71"/>
              </a:solidFill>
              <a:effectLst/>
              <a:latin typeface="Inter"/>
            </a:endParaRPr>
          </a:p>
          <a:p>
            <a:r>
              <a:rPr lang="en-GB" b="0" i="0" dirty="0">
                <a:solidFill>
                  <a:srgbClr val="6D6E71"/>
                </a:solidFill>
                <a:effectLst/>
                <a:latin typeface="Inter"/>
              </a:rPr>
              <a:t>When that colour represents different things in different visualisations, that’s when you can run into trouble as a data practitioner. Consistency in your colour selection is vital for increased clarity and limited confusion in your visualisations.</a:t>
            </a:r>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91</a:t>
            </a:fld>
            <a:endParaRPr lang="en-GB"/>
          </a:p>
        </p:txBody>
      </p:sp>
    </p:spTree>
    <p:extLst>
      <p:ext uri="{BB962C8B-B14F-4D97-AF65-F5344CB8AC3E}">
        <p14:creationId xmlns:p14="http://schemas.microsoft.com/office/powerpoint/2010/main" val="2312350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6D6E71"/>
                </a:solidFill>
                <a:effectLst/>
                <a:latin typeface="Inter"/>
              </a:rPr>
              <a:t>Don’t use colour as a crutch in your visualisations. Without a set of axes or values applied, colours cannot be used to accurately portray anything precisely. It more often serves to aid in perceiving length or position. </a:t>
            </a:r>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92</a:t>
            </a:fld>
            <a:endParaRPr lang="en-GB"/>
          </a:p>
        </p:txBody>
      </p:sp>
    </p:spTree>
    <p:extLst>
      <p:ext uri="{BB962C8B-B14F-4D97-AF65-F5344CB8AC3E}">
        <p14:creationId xmlns:p14="http://schemas.microsoft.com/office/powerpoint/2010/main" val="2050938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6D6E71"/>
                </a:solidFill>
                <a:effectLst/>
                <a:latin typeface="Inter"/>
              </a:rPr>
              <a:t>It’s also important to not go overboard with your colour selections; too many will simply be overwhelming. As a rule of thumb, the </a:t>
            </a:r>
            <a:r>
              <a:rPr lang="en-GB" b="0" i="0" u="sng" dirty="0">
                <a:solidFill>
                  <a:srgbClr val="000000"/>
                </a:solidFill>
                <a:effectLst/>
                <a:latin typeface="Inter"/>
                <a:hlinkClick r:id="rId3"/>
              </a:rPr>
              <a:t>Data Visualization Society</a:t>
            </a:r>
            <a:r>
              <a:rPr lang="en-GB" b="0" i="0" dirty="0">
                <a:solidFill>
                  <a:srgbClr val="6D6E71"/>
                </a:solidFill>
                <a:effectLst/>
                <a:latin typeface="Inter"/>
              </a:rPr>
              <a:t> recommends limiting your palette size to 10 or fewer colours. Once you go beyond this threshold, your audience will tend to have trouble distinguishing between groups in your visualization. </a:t>
            </a:r>
          </a:p>
          <a:p>
            <a:endParaRPr lang="en-GB" b="0" i="0" dirty="0">
              <a:solidFill>
                <a:srgbClr val="6D6E71"/>
              </a:solidFill>
              <a:effectLst/>
              <a:latin typeface="Inter"/>
            </a:endParaRPr>
          </a:p>
          <a:p>
            <a:r>
              <a:rPr lang="en-GB" b="0" i="0" dirty="0">
                <a:solidFill>
                  <a:srgbClr val="292929"/>
                </a:solidFill>
                <a:effectLst/>
                <a:latin typeface="source-serif-pro"/>
              </a:rPr>
              <a:t>Even though colour is an important part of data visualization, it’s wise to exercise restraint and use colour only where appropriate. Not every chart you create will require multiple colours. </a:t>
            </a:r>
            <a:r>
              <a:rPr lang="en-GB" b="0" i="0" dirty="0">
                <a:solidFill>
                  <a:srgbClr val="656565"/>
                </a:solidFill>
                <a:effectLst/>
                <a:latin typeface="Roboto" panose="02000000000000000000" pitchFamily="2" charset="0"/>
              </a:rPr>
              <a:t>Use colour to highlight your most important information – Colour can be a great way to guide the viewer’s eye to key points on your chart. </a:t>
            </a:r>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93</a:t>
            </a:fld>
            <a:endParaRPr lang="en-GB"/>
          </a:p>
        </p:txBody>
      </p:sp>
    </p:spTree>
    <p:extLst>
      <p:ext uri="{BB962C8B-B14F-4D97-AF65-F5344CB8AC3E}">
        <p14:creationId xmlns:p14="http://schemas.microsoft.com/office/powerpoint/2010/main" val="2393615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source-serif-pro"/>
              </a:rPr>
              <a:t>Sequential and diverging palettes can be associated with data values in two different ways: either as a discrete set of colours, each one associated with a numeric range, or as a continuous function between numeric value and colour.</a:t>
            </a:r>
          </a:p>
          <a:p>
            <a:endParaRPr lang="en-GB" b="0" i="0" dirty="0">
              <a:solidFill>
                <a:srgbClr val="292929"/>
              </a:solidFill>
              <a:effectLst/>
              <a:latin typeface="source-serif-pro"/>
            </a:endParaRPr>
          </a:p>
          <a:p>
            <a:r>
              <a:rPr lang="en-GB" b="0" i="0" dirty="0">
                <a:solidFill>
                  <a:srgbClr val="292929"/>
                </a:solidFill>
                <a:effectLst/>
                <a:latin typeface="source-serif-pro"/>
              </a:rPr>
              <a:t>While it may seem automatically better to have a continuous function between value and colour, there are still merits to the discretized palette. Using a discrete colour palette means that we can create ranges with unequal size to better represent differences in the data. </a:t>
            </a:r>
          </a:p>
          <a:p>
            <a:endParaRPr lang="en-GB" b="0" i="0" dirty="0">
              <a:solidFill>
                <a:srgbClr val="292929"/>
              </a:solidFill>
              <a:effectLst/>
              <a:latin typeface="source-serif-pro"/>
            </a:endParaRPr>
          </a:p>
          <a:p>
            <a:r>
              <a:rPr lang="en-GB" b="0" i="0" dirty="0">
                <a:solidFill>
                  <a:srgbClr val="292929"/>
                </a:solidFill>
                <a:effectLst/>
                <a:latin typeface="source-serif-pro"/>
              </a:rPr>
              <a:t>One major downside of the discrete colour palette is that we lose any ability to compare elements that fall in the same bin. Where there was some colour difference between close values with a continuous palette (such as between Texas and California in the example above), none exists in the discrete case.</a:t>
            </a:r>
          </a:p>
          <a:p>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94</a:t>
            </a:fld>
            <a:endParaRPr lang="en-GB"/>
          </a:p>
        </p:txBody>
      </p:sp>
    </p:spTree>
    <p:extLst>
      <p:ext uri="{BB962C8B-B14F-4D97-AF65-F5344CB8AC3E}">
        <p14:creationId xmlns:p14="http://schemas.microsoft.com/office/powerpoint/2010/main" val="2994518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41363"/>
            <a:ext cx="6578600" cy="3702050"/>
          </a:xfrm>
        </p:spPr>
      </p:sp>
      <p:sp>
        <p:nvSpPr>
          <p:cNvPr id="3" name="Notes Placeholder 2"/>
          <p:cNvSpPr>
            <a:spLocks noGrp="1"/>
          </p:cNvSpPr>
          <p:nvPr>
            <p:ph type="body" idx="1"/>
          </p:nvPr>
        </p:nvSpPr>
        <p:spPr/>
        <p:txBody>
          <a:bodyPr/>
          <a:lstStyle/>
          <a:p>
            <a:pPr>
              <a:buFont typeface="Helvetica" charset="0"/>
              <a:buNone/>
              <a:defRPr/>
            </a:pPr>
            <a:endParaRPr lang="en-GB"/>
          </a:p>
        </p:txBody>
      </p:sp>
    </p:spTree>
    <p:extLst>
      <p:ext uri="{BB962C8B-B14F-4D97-AF65-F5344CB8AC3E}">
        <p14:creationId xmlns:p14="http://schemas.microsoft.com/office/powerpoint/2010/main" val="470595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11111"/>
                </a:solidFill>
                <a:effectLst/>
                <a:latin typeface="Roboto" panose="02000000000000000000" pitchFamily="2" charset="0"/>
              </a:rPr>
              <a:t>The use of colour in a data visualisation can</a:t>
            </a:r>
            <a:r>
              <a:rPr lang="en-GB" b="1" i="0" dirty="0">
                <a:solidFill>
                  <a:srgbClr val="111111"/>
                </a:solidFill>
                <a:effectLst/>
                <a:latin typeface="Roboto" panose="02000000000000000000" pitchFamily="2" charset="0"/>
              </a:rPr>
              <a:t> determine the success or failure of data interpretation</a:t>
            </a:r>
            <a:r>
              <a:rPr lang="en-GB" b="0" i="0" dirty="0">
                <a:solidFill>
                  <a:srgbClr val="111111"/>
                </a:solidFill>
                <a:effectLst/>
                <a:latin typeface="Roboto" panose="02000000000000000000" pitchFamily="2" charset="0"/>
              </a:rPr>
              <a:t>. Colour is intrinsically linked with psychology. This means that colour can play an important role in how people understand information.</a:t>
            </a:r>
          </a:p>
          <a:p>
            <a:endParaRPr lang="en-GB" b="0" i="0" dirty="0">
              <a:solidFill>
                <a:srgbClr val="111111"/>
              </a:solidFill>
              <a:effectLst/>
              <a:latin typeface="Roboto" panose="02000000000000000000" pitchFamily="2" charset="0"/>
            </a:endParaRPr>
          </a:p>
          <a:p>
            <a:r>
              <a:rPr lang="en-GB" b="0" i="0" dirty="0">
                <a:solidFill>
                  <a:srgbClr val="71777D"/>
                </a:solidFill>
                <a:effectLst/>
                <a:latin typeface="Roboto" panose="02000000000000000000" pitchFamily="2" charset="0"/>
              </a:rPr>
              <a:t>Applying colour to different parts of your</a:t>
            </a:r>
            <a:r>
              <a:rPr lang="en-GB" b="1" i="0" dirty="0">
                <a:solidFill>
                  <a:srgbClr val="71777D"/>
                </a:solidFill>
                <a:effectLst/>
                <a:latin typeface="Roboto" panose="02000000000000000000" pitchFamily="2" charset="0"/>
              </a:rPr>
              <a:t> visualization</a:t>
            </a:r>
            <a:r>
              <a:rPr lang="en-GB" b="0" i="0" dirty="0">
                <a:solidFill>
                  <a:srgbClr val="71777D"/>
                </a:solidFill>
                <a:effectLst/>
                <a:latin typeface="Roboto" panose="02000000000000000000" pitchFamily="2" charset="0"/>
              </a:rPr>
              <a:t> lets you</a:t>
            </a:r>
            <a:r>
              <a:rPr lang="en-GB" b="1" i="0" dirty="0">
                <a:solidFill>
                  <a:srgbClr val="71777D"/>
                </a:solidFill>
                <a:effectLst/>
                <a:latin typeface="Roboto" panose="02000000000000000000" pitchFamily="2" charset="0"/>
              </a:rPr>
              <a:t> tell a more effective story,</a:t>
            </a:r>
            <a:r>
              <a:rPr lang="en-GB" b="0" i="0" dirty="0">
                <a:solidFill>
                  <a:srgbClr val="71777D"/>
                </a:solidFill>
                <a:effectLst/>
                <a:latin typeface="Roboto" panose="02000000000000000000" pitchFamily="2" charset="0"/>
              </a:rPr>
              <a:t> one that</a:t>
            </a:r>
            <a:r>
              <a:rPr lang="en-GB" b="1" i="0" dirty="0">
                <a:solidFill>
                  <a:srgbClr val="71777D"/>
                </a:solidFill>
                <a:effectLst/>
                <a:latin typeface="Roboto" panose="02000000000000000000" pitchFamily="2" charset="0"/>
              </a:rPr>
              <a:t> engages your audience at an emotional level and captures their attention quickly.</a:t>
            </a:r>
            <a:r>
              <a:rPr lang="en-GB" b="0" i="0" dirty="0">
                <a:solidFill>
                  <a:srgbClr val="71777D"/>
                </a:solidFill>
                <a:effectLst/>
                <a:latin typeface="Roboto" panose="02000000000000000000" pitchFamily="2" charset="0"/>
              </a:rPr>
              <a:t> Well-chosen colours reduce the time to insight for your viewers and helps them understand your message sooner and more easily. Getting it right takes practice. </a:t>
            </a:r>
            <a:endParaRPr lang="en-GB" b="0" i="0" dirty="0">
              <a:solidFill>
                <a:srgbClr val="111111"/>
              </a:solidFill>
              <a:effectLst/>
              <a:latin typeface="Roboto" panose="02000000000000000000" pitchFamily="2" charset="0"/>
            </a:endParaRPr>
          </a:p>
          <a:p>
            <a:endParaRPr lang="en-GB" b="0" i="0" dirty="0">
              <a:solidFill>
                <a:srgbClr val="111111"/>
              </a:solidFill>
              <a:effectLst/>
              <a:latin typeface="Roboto" panose="02000000000000000000" pitchFamily="2" charset="0"/>
            </a:endParaRPr>
          </a:p>
          <a:p>
            <a:endParaRPr lang="en-GB" b="0" i="0" dirty="0">
              <a:solidFill>
                <a:srgbClr val="111111"/>
              </a:solidFill>
              <a:effectLst/>
              <a:latin typeface="Roboto" panose="02000000000000000000" pitchFamily="2" charset="0"/>
            </a:endParaRPr>
          </a:p>
          <a:p>
            <a:r>
              <a:rPr lang="en-GB" b="0" i="0" dirty="0">
                <a:solidFill>
                  <a:srgbClr val="292929"/>
                </a:solidFill>
                <a:effectLst/>
                <a:latin typeface="source-serif-pro"/>
              </a:rPr>
              <a:t>As a final thought, it’s worth noting that different cultures can associate </a:t>
            </a:r>
            <a:r>
              <a:rPr lang="en-GB" b="0" i="0" u="sng" dirty="0">
                <a:effectLst/>
                <a:latin typeface="source-serif-pro"/>
                <a:hlinkClick r:id="rId3"/>
              </a:rPr>
              <a:t>different meanings to each hue</a:t>
            </a:r>
            <a:r>
              <a:rPr lang="en-GB" b="0" i="0" dirty="0">
                <a:solidFill>
                  <a:srgbClr val="292929"/>
                </a:solidFill>
                <a:effectLst/>
                <a:latin typeface="source-serif-pro"/>
              </a:rPr>
              <a:t>. For example, red might be associated with passion or danger in some Western cultures, but prosperity and good fortune in some Eastern cultures. This may not be particularly important unless findings are being presented to a broad audience, but it’s another tool to keep in mind to help make your visualizations easier to grasp.</a:t>
            </a:r>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95</a:t>
            </a:fld>
            <a:endParaRPr lang="en-GB"/>
          </a:p>
        </p:txBody>
      </p:sp>
    </p:spTree>
    <p:extLst>
      <p:ext uri="{BB962C8B-B14F-4D97-AF65-F5344CB8AC3E}">
        <p14:creationId xmlns:p14="http://schemas.microsoft.com/office/powerpoint/2010/main" val="11224901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source-serif-pro"/>
              </a:rPr>
              <a:t>Sometimes, you can leverage how colours are perceived to enhance your visualizations’ effectiveness. If the groups that you are plotting have inherent colour conventions, such as with sports teams and political parties, assigning appropriate colours can make it easier for readers to follow a visualization. </a:t>
            </a:r>
          </a:p>
          <a:p>
            <a:endParaRPr lang="en-GB" b="0" i="0" dirty="0">
              <a:solidFill>
                <a:srgbClr val="292929"/>
              </a:solidFill>
              <a:effectLst/>
              <a:latin typeface="source-serif-pro"/>
            </a:endParaRPr>
          </a:p>
          <a:p>
            <a:r>
              <a:rPr lang="en-GB" b="0" i="0" dirty="0">
                <a:solidFill>
                  <a:srgbClr val="656565"/>
                </a:solidFill>
                <a:effectLst/>
                <a:latin typeface="Roboto" panose="02000000000000000000" pitchFamily="2" charset="0"/>
              </a:rPr>
              <a:t>When colours are paired with the concepts that evoke them, </a:t>
            </a:r>
            <a:r>
              <a:rPr lang="en-GB" b="0" i="0" u="none" strike="noStrike" dirty="0">
                <a:solidFill>
                  <a:srgbClr val="3796C9"/>
                </a:solidFill>
                <a:effectLst/>
                <a:latin typeface="Roboto" panose="02000000000000000000" pitchFamily="2" charset="0"/>
                <a:hlinkClick r:id="rId3"/>
              </a:rPr>
              <a:t>Harvard Business Review</a:t>
            </a:r>
            <a:r>
              <a:rPr lang="en-GB" b="0" i="0" dirty="0">
                <a:solidFill>
                  <a:srgbClr val="656565"/>
                </a:solidFill>
                <a:effectLst/>
                <a:latin typeface="Roboto" panose="02000000000000000000" pitchFamily="2" charset="0"/>
              </a:rPr>
              <a:t> calls these “semantically resonant colour choices.” The charts show fruit sales are identical except for their assigned colour scheme. The right-hand chart has been assigned semantically resonant colours and according to HBR’s research, people understood the chart faster.</a:t>
            </a:r>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96</a:t>
            </a:fld>
            <a:endParaRPr lang="en-GB"/>
          </a:p>
        </p:txBody>
      </p:sp>
    </p:spTree>
    <p:extLst>
      <p:ext uri="{BB962C8B-B14F-4D97-AF65-F5344CB8AC3E}">
        <p14:creationId xmlns:p14="http://schemas.microsoft.com/office/powerpoint/2010/main" val="28926714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97</a:t>
            </a:fld>
            <a:endParaRPr lang="en-GB"/>
          </a:p>
        </p:txBody>
      </p:sp>
    </p:spTree>
    <p:extLst>
      <p:ext uri="{BB962C8B-B14F-4D97-AF65-F5344CB8AC3E}">
        <p14:creationId xmlns:p14="http://schemas.microsoft.com/office/powerpoint/2010/main" val="4023767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dirty="0"/>
              <a:t>Data storytelling is the future. It is </a:t>
            </a:r>
            <a:r>
              <a:rPr lang="en-GB" b="0" i="0" dirty="0">
                <a:solidFill>
                  <a:srgbClr val="616161"/>
                </a:solidFill>
                <a:effectLst/>
                <a:latin typeface="Montserrat" panose="020B0604020202020204" pitchFamily="2" charset="0"/>
              </a:rPr>
              <a:t>a methodology for communicating information, tailored to a specific audience, with a compelling narrative. Evolutionarily we are naturally hard-wired to share stories as a means of sharing information. Theorists even suggest that storytelling was the primary launchpad for the transmission of knowledge across large groups of people, which formed cultures as we know them today and allowed evolutionary success across generations. Now, with the so much data available to us, only data storytelling can put a human perspective on the increasingly complex and rapidly changing world of the digital era.</a:t>
            </a:r>
          </a:p>
          <a:p>
            <a:endParaRPr lang="en-GB" dirty="0"/>
          </a:p>
          <a:p>
            <a:pPr algn="l"/>
            <a:r>
              <a:rPr lang="en-GB" b="0" i="0" dirty="0">
                <a:solidFill>
                  <a:srgbClr val="616161"/>
                </a:solidFill>
                <a:effectLst/>
                <a:latin typeface="Montserrat" panose="00000500000000000000" pitchFamily="2" charset="0"/>
              </a:rPr>
              <a:t>A good data story leverages three major components: Data, narrative, and visuals.</a:t>
            </a:r>
          </a:p>
          <a:p>
            <a:pPr algn="l"/>
            <a:r>
              <a:rPr lang="en-GB" b="0" i="0" dirty="0">
                <a:solidFill>
                  <a:srgbClr val="616161"/>
                </a:solidFill>
                <a:effectLst/>
                <a:latin typeface="Montserrat" panose="00000500000000000000" pitchFamily="2" charset="0"/>
              </a:rPr>
              <a:t>The data component is simple, we must have the accurate data, to reach correct insights. The visual component enables us to spot trends and patterns in datasets, which are not easily seen in the rows and columns of spreadsheets. The narrative components which concern the simple language used to describe the data can be seen as giving a voice to the data. Each data point is a character in a story - a protagonist - with its own story to tell. Combined together, narrative, data, and visuals can create data stories which drive change in businesses. </a:t>
            </a:r>
          </a:p>
          <a:p>
            <a:pPr algn="l"/>
            <a:r>
              <a:rPr lang="en-GB" b="0" i="0" dirty="0">
                <a:solidFill>
                  <a:srgbClr val="616161"/>
                </a:solidFill>
                <a:effectLst/>
                <a:latin typeface="Montserrat" panose="00000500000000000000" pitchFamily="2" charset="0"/>
              </a:rPr>
              <a:t>Data Storytelling is not a new concept. Companies have been attempting it for many years now and have seen the success.</a:t>
            </a:r>
          </a:p>
          <a:p>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98</a:t>
            </a:fld>
            <a:endParaRPr lang="en-GB"/>
          </a:p>
        </p:txBody>
      </p:sp>
    </p:spTree>
    <p:extLst>
      <p:ext uri="{BB962C8B-B14F-4D97-AF65-F5344CB8AC3E}">
        <p14:creationId xmlns:p14="http://schemas.microsoft.com/office/powerpoint/2010/main" val="2912299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616161"/>
                </a:solidFill>
                <a:effectLst/>
                <a:latin typeface="Montserrat" panose="00000500000000000000" pitchFamily="2" charset="0"/>
              </a:rPr>
              <a:t>Here are some examples of how Spotify, Slack and Uber have all utilised the power of data storytelling to communicate with their customers. </a:t>
            </a:r>
          </a:p>
          <a:p>
            <a:endParaRPr lang="en-GB" b="0" i="0" dirty="0">
              <a:solidFill>
                <a:srgbClr val="616161"/>
              </a:solidFill>
              <a:effectLst/>
              <a:latin typeface="Montserrat" panose="00000500000000000000" pitchFamily="2" charset="0"/>
            </a:endParaRPr>
          </a:p>
          <a:p>
            <a:r>
              <a:rPr lang="en-GB" b="0" i="0" dirty="0">
                <a:solidFill>
                  <a:srgbClr val="616161"/>
                </a:solidFill>
                <a:effectLst/>
                <a:latin typeface="Montserrat" panose="00000500000000000000" pitchFamily="2" charset="0"/>
              </a:rPr>
              <a:t>In recent years, Spotify, a music app, and Slack, a comms tool, have sent annual recap stories to their customers in the format of an email. These short stories pull interesting statistics for each user such as the number of minutes they’ve listened to music on their app. This is an engaging way of communicating the value of their service instead of simply sending them an invoice or simple thanks for using us.</a:t>
            </a:r>
          </a:p>
          <a:p>
            <a:endParaRPr lang="en-GB" b="0" i="0" dirty="0">
              <a:solidFill>
                <a:srgbClr val="616161"/>
              </a:solidFill>
              <a:effectLst/>
              <a:latin typeface="Montserrat" panose="00000500000000000000" pitchFamily="2" charset="0"/>
            </a:endParaRPr>
          </a:p>
          <a:p>
            <a:pPr algn="l"/>
            <a:r>
              <a:rPr lang="en-GB" b="0" i="0" dirty="0">
                <a:solidFill>
                  <a:srgbClr val="616161"/>
                </a:solidFill>
                <a:effectLst/>
                <a:latin typeface="Montserrat" panose="00000500000000000000" pitchFamily="2" charset="0"/>
              </a:rPr>
              <a:t>Like Spotify, Uber has used data storytelling to communicate annually with its customers.</a:t>
            </a:r>
          </a:p>
          <a:p>
            <a:pPr algn="l"/>
            <a:r>
              <a:rPr lang="en-GB" b="0" i="0" dirty="0">
                <a:solidFill>
                  <a:srgbClr val="616161"/>
                </a:solidFill>
                <a:effectLst/>
                <a:latin typeface="Montserrat" panose="00000500000000000000" pitchFamily="2" charset="0"/>
              </a:rPr>
              <a:t>In place of an annual recap email showing the total amount of money you have spent with Uber, they have shifted the conversation to show how much value the service has delivered to their riders. Showcasing personalised statistics of your experience with the app, you immediately can see how much impact they’ve made to your everyday life.</a:t>
            </a:r>
          </a:p>
          <a:p>
            <a:endParaRPr lang="en-GB" b="0" i="0" dirty="0">
              <a:solidFill>
                <a:srgbClr val="616161"/>
              </a:solidFill>
              <a:effectLst/>
              <a:latin typeface="Montserrat" panose="00000500000000000000" pitchFamily="2" charset="0"/>
            </a:endParaRPr>
          </a:p>
          <a:p>
            <a:r>
              <a:rPr lang="en-GB" b="0" i="0" dirty="0" err="1">
                <a:solidFill>
                  <a:srgbClr val="616161"/>
                </a:solidFill>
                <a:effectLst/>
                <a:latin typeface="Montserrat" panose="00000500000000000000" pitchFamily="2" charset="0"/>
              </a:rPr>
              <a:t>Seedrs</a:t>
            </a:r>
            <a:r>
              <a:rPr lang="en-GB" b="0" i="0" dirty="0">
                <a:solidFill>
                  <a:srgbClr val="616161"/>
                </a:solidFill>
                <a:effectLst/>
                <a:latin typeface="Montserrat" panose="00000500000000000000" pitchFamily="2" charset="0"/>
              </a:rPr>
              <a:t> use data storytelling when engaging with investors – enhancing the way in which crowdfunding and users engage with their clients and platform. </a:t>
            </a:r>
          </a:p>
          <a:p>
            <a:endParaRPr lang="en-GB" b="0" i="0" dirty="0">
              <a:solidFill>
                <a:srgbClr val="616161"/>
              </a:solidFill>
              <a:effectLst/>
              <a:latin typeface="Montserrat" panose="00000500000000000000" pitchFamily="2" charset="0"/>
            </a:endParaRPr>
          </a:p>
          <a:p>
            <a:endParaRPr lang="en-GB" dirty="0"/>
          </a:p>
        </p:txBody>
      </p:sp>
      <p:sp>
        <p:nvSpPr>
          <p:cNvPr id="4" name="Slide Number Placeholder 3"/>
          <p:cNvSpPr>
            <a:spLocks noGrp="1"/>
          </p:cNvSpPr>
          <p:nvPr>
            <p:ph type="sldNum" sz="quarter" idx="5"/>
          </p:nvPr>
        </p:nvSpPr>
        <p:spPr/>
        <p:txBody>
          <a:bodyPr/>
          <a:lstStyle/>
          <a:p>
            <a:fld id="{FC14CFFB-5CE8-4342-A92B-FE3062EC595A}" type="slidenum">
              <a:rPr lang="en-GB" smtClean="0"/>
              <a:t>99</a:t>
            </a:fld>
            <a:endParaRPr lang="en-GB"/>
          </a:p>
        </p:txBody>
      </p:sp>
    </p:spTree>
    <p:extLst>
      <p:ext uri="{BB962C8B-B14F-4D97-AF65-F5344CB8AC3E}">
        <p14:creationId xmlns:p14="http://schemas.microsoft.com/office/powerpoint/2010/main" val="26605616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100</a:t>
            </a:fld>
            <a:endParaRPr lang="en-GB"/>
          </a:p>
        </p:txBody>
      </p:sp>
    </p:spTree>
    <p:extLst>
      <p:ext uri="{BB962C8B-B14F-4D97-AF65-F5344CB8AC3E}">
        <p14:creationId xmlns:p14="http://schemas.microsoft.com/office/powerpoint/2010/main" val="114296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101</a:t>
            </a:fld>
            <a:endParaRPr lang="en-GB"/>
          </a:p>
        </p:txBody>
      </p:sp>
    </p:spTree>
    <p:extLst>
      <p:ext uri="{BB962C8B-B14F-4D97-AF65-F5344CB8AC3E}">
        <p14:creationId xmlns:p14="http://schemas.microsoft.com/office/powerpoint/2010/main" val="2012609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106</a:t>
            </a:fld>
            <a:endParaRPr lang="en-GB"/>
          </a:p>
        </p:txBody>
      </p:sp>
    </p:spTree>
    <p:extLst>
      <p:ext uri="{BB962C8B-B14F-4D97-AF65-F5344CB8AC3E}">
        <p14:creationId xmlns:p14="http://schemas.microsoft.com/office/powerpoint/2010/main" val="26763413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41363"/>
            <a:ext cx="6578600" cy="3702050"/>
          </a:xfrm>
        </p:spPr>
      </p:sp>
      <p:sp>
        <p:nvSpPr>
          <p:cNvPr id="3" name="Notes Placeholder 2"/>
          <p:cNvSpPr>
            <a:spLocks noGrp="1"/>
          </p:cNvSpPr>
          <p:nvPr>
            <p:ph type="body" idx="1"/>
          </p:nvPr>
        </p:nvSpPr>
        <p:spPr/>
        <p:txBody>
          <a:bodyPr/>
          <a:lstStyle/>
          <a:p>
            <a:pPr>
              <a:buFont typeface="Helvetica" charset="0"/>
              <a:buNone/>
              <a:defRPr/>
            </a:pPr>
            <a:endParaRPr lang="en-GB"/>
          </a:p>
        </p:txBody>
      </p:sp>
    </p:spTree>
    <p:extLst>
      <p:ext uri="{BB962C8B-B14F-4D97-AF65-F5344CB8AC3E}">
        <p14:creationId xmlns:p14="http://schemas.microsoft.com/office/powerpoint/2010/main" val="1455849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Week 1 Guest Speaker (eve) – </a:t>
            </a:r>
            <a:r>
              <a:rPr lang="en-GB" dirty="0" err="1"/>
              <a:t>Ayliah</a:t>
            </a:r>
            <a:r>
              <a:rPr lang="en-GB" dirty="0"/>
              <a:t> </a:t>
            </a:r>
            <a:r>
              <a:rPr lang="en-GB" dirty="0" err="1"/>
              <a:t>Fani</a:t>
            </a:r>
            <a:r>
              <a:rPr lang="en-GB" dirty="0"/>
              <a:t> (17</a:t>
            </a:r>
            <a:r>
              <a:rPr lang="en-GB" baseline="30000" dirty="0"/>
              <a:t>th</a:t>
            </a:r>
            <a:r>
              <a:rPr lang="en-GB" dirty="0"/>
              <a:t> July) 5pm to 6.30pm - CONFIRMED</a:t>
            </a:r>
          </a:p>
          <a:p>
            <a:endParaRPr lang="en-GB" dirty="0"/>
          </a:p>
          <a:p>
            <a:r>
              <a:rPr lang="en-GB" dirty="0">
                <a:solidFill>
                  <a:srgbClr val="FF0000"/>
                </a:solidFill>
              </a:rPr>
              <a:t>Week 1 Guest Speaker – Andy Bleach (18</a:t>
            </a:r>
            <a:r>
              <a:rPr lang="en-GB" baseline="30000" dirty="0">
                <a:solidFill>
                  <a:srgbClr val="FF0000"/>
                </a:solidFill>
              </a:rPr>
              <a:t>th</a:t>
            </a:r>
            <a:r>
              <a:rPr lang="en-GB" dirty="0">
                <a:solidFill>
                  <a:srgbClr val="FF0000"/>
                </a:solidFill>
              </a:rPr>
              <a:t> July) – STILL TO BE CONFIRMED</a:t>
            </a:r>
          </a:p>
          <a:p>
            <a:endParaRPr lang="en-GB" dirty="0"/>
          </a:p>
          <a:p>
            <a:r>
              <a:rPr lang="en-GB" dirty="0"/>
              <a:t>Week 2 Guest Speaker – Paul Gartside (26</a:t>
            </a:r>
            <a:r>
              <a:rPr lang="en-GB" baseline="30000" dirty="0"/>
              <a:t>th</a:t>
            </a:r>
            <a:r>
              <a:rPr lang="en-GB" dirty="0"/>
              <a:t> July) 3pm to 4.30pm - CONFIRMED</a:t>
            </a:r>
          </a:p>
        </p:txBody>
      </p:sp>
      <p:sp>
        <p:nvSpPr>
          <p:cNvPr id="4" name="Slide Number Placeholder 3"/>
          <p:cNvSpPr>
            <a:spLocks noGrp="1"/>
          </p:cNvSpPr>
          <p:nvPr>
            <p:ph type="sldNum" sz="quarter" idx="5"/>
          </p:nvPr>
        </p:nvSpPr>
        <p:spPr/>
        <p:txBody>
          <a:bodyPr/>
          <a:lstStyle/>
          <a:p>
            <a:fld id="{E93EF6B1-16EB-44F3-BB61-E8EFD0E7B3CF}" type="slidenum">
              <a:rPr lang="en-GB" smtClean="0"/>
              <a:t>110</a:t>
            </a:fld>
            <a:endParaRPr lang="en-GB"/>
          </a:p>
        </p:txBody>
      </p:sp>
    </p:spTree>
    <p:extLst>
      <p:ext uri="{BB962C8B-B14F-4D97-AF65-F5344CB8AC3E}">
        <p14:creationId xmlns:p14="http://schemas.microsoft.com/office/powerpoint/2010/main" val="113201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Week 1 Guest Speaker – Andy Bleach (16</a:t>
            </a:r>
            <a:r>
              <a:rPr lang="en-GB" baseline="30000" dirty="0"/>
              <a:t>th</a:t>
            </a:r>
            <a:r>
              <a:rPr lang="en-GB" dirty="0"/>
              <a:t> January)</a:t>
            </a:r>
          </a:p>
          <a:p>
            <a:endParaRPr lang="en-GB" dirty="0"/>
          </a:p>
          <a:p>
            <a:r>
              <a:rPr lang="en-GB" dirty="0"/>
              <a:t>Week 2 Guest Speaker – Jonathan </a:t>
            </a:r>
            <a:r>
              <a:rPr lang="en-GB" dirty="0" err="1"/>
              <a:t>Belsey</a:t>
            </a:r>
            <a:r>
              <a:rPr lang="en-GB" dirty="0"/>
              <a:t> (24</a:t>
            </a:r>
            <a:r>
              <a:rPr lang="en-GB" baseline="30000" dirty="0"/>
              <a:t>th</a:t>
            </a:r>
            <a:r>
              <a:rPr lang="en-GB" dirty="0"/>
              <a:t> January)</a:t>
            </a:r>
          </a:p>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10</a:t>
            </a:fld>
            <a:endParaRPr lang="en-GB"/>
          </a:p>
        </p:txBody>
      </p:sp>
    </p:spTree>
    <p:extLst>
      <p:ext uri="{BB962C8B-B14F-4D97-AF65-F5344CB8AC3E}">
        <p14:creationId xmlns:p14="http://schemas.microsoft.com/office/powerpoint/2010/main" val="1725629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111</a:t>
            </a:fld>
            <a:endParaRPr lang="en-GB"/>
          </a:p>
        </p:txBody>
      </p:sp>
    </p:spTree>
    <p:extLst>
      <p:ext uri="{BB962C8B-B14F-4D97-AF65-F5344CB8AC3E}">
        <p14:creationId xmlns:p14="http://schemas.microsoft.com/office/powerpoint/2010/main" val="14195745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113</a:t>
            </a:fld>
            <a:endParaRPr lang="en-GB"/>
          </a:p>
        </p:txBody>
      </p:sp>
    </p:spTree>
    <p:extLst>
      <p:ext uri="{BB962C8B-B14F-4D97-AF65-F5344CB8AC3E}">
        <p14:creationId xmlns:p14="http://schemas.microsoft.com/office/powerpoint/2010/main" val="1092678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115</a:t>
            </a:fld>
            <a:endParaRPr lang="en-GB"/>
          </a:p>
        </p:txBody>
      </p:sp>
    </p:spTree>
    <p:extLst>
      <p:ext uri="{BB962C8B-B14F-4D97-AF65-F5344CB8AC3E}">
        <p14:creationId xmlns:p14="http://schemas.microsoft.com/office/powerpoint/2010/main" val="3736123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3EF6B1-16EB-44F3-BB61-E8EFD0E7B3CF}" type="slidenum">
              <a:rPr lang="en-GB" smtClean="0"/>
              <a:t>116</a:t>
            </a:fld>
            <a:endParaRPr lang="en-GB"/>
          </a:p>
        </p:txBody>
      </p:sp>
    </p:spTree>
    <p:extLst>
      <p:ext uri="{BB962C8B-B14F-4D97-AF65-F5344CB8AC3E}">
        <p14:creationId xmlns:p14="http://schemas.microsoft.com/office/powerpoint/2010/main" val="4095967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41363"/>
            <a:ext cx="6578600" cy="370205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54237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 y="741363"/>
            <a:ext cx="6578600" cy="3702050"/>
          </a:xfrm>
        </p:spPr>
      </p:sp>
      <p:sp>
        <p:nvSpPr>
          <p:cNvPr id="3" name="Notes Placeholder 2"/>
          <p:cNvSpPr>
            <a:spLocks noGrp="1"/>
          </p:cNvSpPr>
          <p:nvPr>
            <p:ph type="body" idx="1"/>
          </p:nvPr>
        </p:nvSpPr>
        <p:spPr/>
        <p:txBody>
          <a:bodyPr/>
          <a:lstStyle/>
          <a:p>
            <a:pPr>
              <a:buFont typeface="Helvetica" charset="0"/>
              <a:buNone/>
              <a:defRPr/>
            </a:pPr>
            <a:endParaRPr lang="en-GB" dirty="0"/>
          </a:p>
        </p:txBody>
      </p:sp>
    </p:spTree>
    <p:extLst>
      <p:ext uri="{BB962C8B-B14F-4D97-AF65-F5344CB8AC3E}">
        <p14:creationId xmlns:p14="http://schemas.microsoft.com/office/powerpoint/2010/main" val="2913004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17</a:t>
            </a:fld>
            <a:endParaRPr lang="en-GB"/>
          </a:p>
        </p:txBody>
      </p:sp>
    </p:spTree>
    <p:extLst>
      <p:ext uri="{BB962C8B-B14F-4D97-AF65-F5344CB8AC3E}">
        <p14:creationId xmlns:p14="http://schemas.microsoft.com/office/powerpoint/2010/main" val="797832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3EF6B1-16EB-44F3-BB61-E8EFD0E7B3CF}" type="slidenum">
              <a:rPr lang="en-GB" smtClean="0"/>
              <a:t>18</a:t>
            </a:fld>
            <a:endParaRPr lang="en-GB"/>
          </a:p>
        </p:txBody>
      </p:sp>
    </p:spTree>
    <p:extLst>
      <p:ext uri="{BB962C8B-B14F-4D97-AF65-F5344CB8AC3E}">
        <p14:creationId xmlns:p14="http://schemas.microsoft.com/office/powerpoint/2010/main" val="3443906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3EF6B1-16EB-44F3-BB61-E8EFD0E7B3CF}" type="slidenum">
              <a:rPr lang="en-GB" smtClean="0"/>
              <a:t>37</a:t>
            </a:fld>
            <a:endParaRPr lang="en-GB"/>
          </a:p>
        </p:txBody>
      </p:sp>
    </p:spTree>
    <p:extLst>
      <p:ext uri="{BB962C8B-B14F-4D97-AF65-F5344CB8AC3E}">
        <p14:creationId xmlns:p14="http://schemas.microsoft.com/office/powerpoint/2010/main" val="2015790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2ECD7B-9C0C-41EF-84D9-989161C68FDC}" type="datetimeFigureOut">
              <a:rPr lang="en-GB" smtClean="0"/>
              <a:t>09/01/2024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FD4D0FD-40C8-48ED-8935-81316AC2277B}" type="slidenum">
              <a:rPr lang="en-GB" smtClean="0"/>
              <a:t>‹#›</a:t>
            </a:fld>
            <a:endParaRPr lang="en-GB"/>
          </a:p>
        </p:txBody>
      </p:sp>
    </p:spTree>
    <p:extLst>
      <p:ext uri="{BB962C8B-B14F-4D97-AF65-F5344CB8AC3E}">
        <p14:creationId xmlns:p14="http://schemas.microsoft.com/office/powerpoint/2010/main" val="3459740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312ECD7B-9C0C-41EF-84D9-989161C68FDC}" type="datetimeFigureOut">
              <a:rPr lang="en-GB" smtClean="0"/>
              <a:t>09/01/2024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FD4D0FD-40C8-48ED-8935-81316AC2277B}" type="slidenum">
              <a:rPr lang="en-GB" smtClean="0"/>
              <a:t>‹#›</a:t>
            </a:fld>
            <a:endParaRPr lang="en-GB"/>
          </a:p>
        </p:txBody>
      </p:sp>
      <p:cxnSp>
        <p:nvCxnSpPr>
          <p:cNvPr id="6" name="Straight Connector 5"/>
          <p:cNvCxnSpPr/>
          <p:nvPr userDrawn="1"/>
        </p:nvCxnSpPr>
        <p:spPr>
          <a:xfrm>
            <a:off x="970107" y="1415471"/>
            <a:ext cx="8812068" cy="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632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312ECD7B-9C0C-41EF-84D9-989161C68FDC}" type="datetimeFigureOut">
              <a:rPr lang="en-GB" smtClean="0"/>
              <a:t>09/01/2024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D4D0FD-40C8-48ED-8935-81316AC2277B}" type="slidenum">
              <a:rPr lang="en-GB" smtClean="0"/>
              <a:t>‹#›</a:t>
            </a:fld>
            <a:endParaRPr lang="en-GB"/>
          </a:p>
        </p:txBody>
      </p:sp>
    </p:spTree>
    <p:extLst>
      <p:ext uri="{BB962C8B-B14F-4D97-AF65-F5344CB8AC3E}">
        <p14:creationId xmlns:p14="http://schemas.microsoft.com/office/powerpoint/2010/main" val="1940661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312ECD7B-9C0C-41EF-84D9-989161C68FDC}" type="datetimeFigureOut">
              <a:rPr lang="en-GB" smtClean="0"/>
              <a:t>09/01/2024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FD4D0FD-40C8-48ED-8935-81316AC2277B}" type="slidenum">
              <a:rPr lang="en-GB" smtClean="0"/>
              <a:t>‹#›</a:t>
            </a:fld>
            <a:endParaRPr lang="en-GB"/>
          </a:p>
        </p:txBody>
      </p:sp>
      <p:cxnSp>
        <p:nvCxnSpPr>
          <p:cNvPr id="9" name="Straight Connector 8"/>
          <p:cNvCxnSpPr/>
          <p:nvPr userDrawn="1"/>
        </p:nvCxnSpPr>
        <p:spPr>
          <a:xfrm>
            <a:off x="970107" y="1415471"/>
            <a:ext cx="8812068" cy="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5432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2ECD7B-9C0C-41EF-84D9-989161C68FDC}" type="datetimeFigureOut">
              <a:rPr lang="en-GB" smtClean="0"/>
              <a:t>09/01/2024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D4D0FD-40C8-48ED-8935-81316AC2277B}" type="slidenum">
              <a:rPr lang="en-GB" smtClean="0"/>
              <a:t>‹#›</a:t>
            </a:fld>
            <a:endParaRPr lang="en-GB"/>
          </a:p>
        </p:txBody>
      </p:sp>
      <p:pic>
        <p:nvPicPr>
          <p:cNvPr id="7" name="Shape 57" descr="PCL_Logo_Primary_Blk_CMYK.png">
            <a:extLst>
              <a:ext uri="{FF2B5EF4-FFF2-40B4-BE49-F238E27FC236}">
                <a16:creationId xmlns:a16="http://schemas.microsoft.com/office/drawing/2014/main" id="{3F7AAD1E-D331-4944-A22B-30C60EE06462}"/>
              </a:ext>
            </a:extLst>
          </p:cNvPr>
          <p:cNvPicPr preferRelativeResize="0">
            <a:picLocks noChangeAspect="1"/>
          </p:cNvPicPr>
          <p:nvPr userDrawn="1"/>
        </p:nvPicPr>
        <p:blipFill>
          <a:blip r:embed="rId6" cstate="screen">
            <a:alphaModFix/>
            <a:extLst>
              <a:ext uri="{28A0092B-C50C-407E-A947-70E740481C1C}">
                <a14:useLocalDpi xmlns:a14="http://schemas.microsoft.com/office/drawing/2010/main"/>
              </a:ext>
            </a:extLst>
          </a:blip>
          <a:stretch>
            <a:fillRect/>
          </a:stretch>
        </p:blipFill>
        <p:spPr>
          <a:xfrm>
            <a:off x="10289146" y="408213"/>
            <a:ext cx="1620201" cy="914779"/>
          </a:xfrm>
          <a:prstGeom prst="rect">
            <a:avLst/>
          </a:prstGeom>
          <a:noFill/>
          <a:ln>
            <a:noFill/>
          </a:ln>
        </p:spPr>
      </p:pic>
    </p:spTree>
    <p:extLst>
      <p:ext uri="{BB962C8B-B14F-4D97-AF65-F5344CB8AC3E}">
        <p14:creationId xmlns:p14="http://schemas.microsoft.com/office/powerpoint/2010/main" val="4194858316"/>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49" r:id="rId3"/>
    <p:sldLayoutId id="2147483650" r:id="rId4"/>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s://learn.microsoft.com/en-us/training/modules/visuals-power-bi/8-lab"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learn.microsoft.com/en-us/training/modules/data-driven-story-power-bi/13-lab"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hyperlink" Target="https://www.linkedin.com/in/jonathan-belsey-5291481/"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10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13" Type="http://schemas.openxmlformats.org/officeDocument/2006/relationships/hyperlink" Target="https://learn.microsoft.com/en-us/training/modules/clean-data-power-bi/3-data-structure?ns-enrollment-type=learningpath&amp;ns-enrollment-id=learn-bizapps.data-preparation-in-power-bi" TargetMode="External"/><Relationship Id="rId18" Type="http://schemas.openxmlformats.org/officeDocument/2006/relationships/hyperlink" Target="https://learn.microsoft.com/en-us/training/modules/get-data/3-relational-data" TargetMode="External"/><Relationship Id="rId26" Type="http://schemas.openxmlformats.org/officeDocument/2006/relationships/hyperlink" Target="https://learn.microsoft.com/en-us/training/modules/visuals-power-bi/4-format?ns-enrollment-type=learningpath&amp;ns-enrollment-id=learn-bizapps.visual-data-power-bi" TargetMode="External"/><Relationship Id="rId3" Type="http://schemas.openxmlformats.org/officeDocument/2006/relationships/hyperlink" Target="https://learn.microsoft.com/en-us/training/modules/get-started-with-power-bi/3-building-blocks-of-power-bi?ns-enrollment-type=learningpath&amp;ns-enrollment-id=learn-bizapps.get-started-data-analytics" TargetMode="External"/><Relationship Id="rId21" Type="http://schemas.openxmlformats.org/officeDocument/2006/relationships/hyperlink" Target="https://learn.microsoft.com/en-us/training/modules/data-driven-story-power-bi/1-introduction?ns-enrollment-type=learningpath&amp;ns-enrollment-id=learn-bizapps.visual-data-power-bi" TargetMode="External"/><Relationship Id="rId34" Type="http://schemas.openxmlformats.org/officeDocument/2006/relationships/image" Target="../media/image21.svg"/><Relationship Id="rId7" Type="http://schemas.openxmlformats.org/officeDocument/2006/relationships/hyperlink" Target="https://learn.microsoft.com/en-us/training/modules/design-model-power-bi/3-date-table?ns-enrollment-type=learningpath&amp;ns-enrollment-id=learn-bizapps.model-power-bi" TargetMode="External"/><Relationship Id="rId12" Type="http://schemas.openxmlformats.org/officeDocument/2006/relationships/hyperlink" Target="https://learn.microsoft.com/en-us/training/modules/perform-analytics-power-bi/4-group-data?ns-enrollment-type=learningpath&amp;ns-enrollment-id=learn-bizapps.data-analysis-power-bi" TargetMode="External"/><Relationship Id="rId17" Type="http://schemas.openxmlformats.org/officeDocument/2006/relationships/hyperlink" Target="https://learn.microsoft.com/en-us/training/modules/optimize-model-power-bi/3-variables?ns-enrollment-type=learningpath&amp;ns-enrollment-id=learn-bizapps.model-power-bi" TargetMode="External"/><Relationship Id="rId25" Type="http://schemas.openxmlformats.org/officeDocument/2006/relationships/hyperlink" Target="https://learn.microsoft.com/en-us/training/modules/visuals-power-bi/7-key-performance-indicators?ns-enrollment-type=learningpath&amp;ns-enrollment-id=learn-bizapps.visual-data-power-bi" TargetMode="External"/><Relationship Id="rId33" Type="http://schemas.openxmlformats.org/officeDocument/2006/relationships/image" Target="../media/image20.png"/><Relationship Id="rId2" Type="http://schemas.openxmlformats.org/officeDocument/2006/relationships/notesSlide" Target="../notesSlides/notesSlide7.xml"/><Relationship Id="rId16" Type="http://schemas.openxmlformats.org/officeDocument/2006/relationships/hyperlink" Target="https://learn.microsoft.com/en-us/training/modules/data-analytics-microsoft/4-tasks?ns-enrollment-type=learningpath&amp;ns-enrollment-id=learn-bizapps.get-started-data-analytics" TargetMode="External"/><Relationship Id="rId20" Type="http://schemas.openxmlformats.org/officeDocument/2006/relationships/hyperlink" Target="https://learn.microsoft.com/en-us/training/modules/optimize-model-power-bi/1-introduction?ns-enrollment-type=learningpath&amp;ns-enrollment-id=learn-bizapps.model-power-bi" TargetMode="External"/><Relationship Id="rId29" Type="http://schemas.openxmlformats.org/officeDocument/2006/relationships/hyperlink" Target="https://learn.microsoft.com/en-us/training/modules/perform-analytics-power-bi/5-clustering-techniques?ns-enrollment-type=learningpath&amp;ns-enrollment-id=learn-bizapps.data-analysis-power-bi" TargetMode="External"/><Relationship Id="rId1" Type="http://schemas.openxmlformats.org/officeDocument/2006/relationships/slideLayout" Target="../slideLayouts/slideLayout4.xml"/><Relationship Id="rId6" Type="http://schemas.openxmlformats.org/officeDocument/2006/relationships/hyperlink" Target="https://learn.microsoft.com/en-us/training/modules/get-data/6-storage-mode?ns-enrollment-type=learningpath&amp;ns-enrollment-id=learn-bizapps.data-preparation-in-power-bi" TargetMode="External"/><Relationship Id="rId11" Type="http://schemas.openxmlformats.org/officeDocument/2006/relationships/hyperlink" Target="https://learn.microsoft.com/en-us/training/modules/get-data/9-import-errors?ns-enrollment-type=learningpath&amp;ns-enrollment-id=learn-bizapps.data-preparation-in-power-bi" TargetMode="External"/><Relationship Id="rId24" Type="http://schemas.openxmlformats.org/officeDocument/2006/relationships/hyperlink" Target="https://learn.microsoft.com/en-us/training/paths/prepare-data-power-bi/" TargetMode="External"/><Relationship Id="rId32" Type="http://schemas.openxmlformats.org/officeDocument/2006/relationships/hyperlink" Target="https://learn.microsoft.com/en-us/training/modules/create-manage-workspaces-power-bi/6-data-protection?ns-enrollment-type=learningpath&amp;ns-enrollment-id=learn-bizapps.manage-workspaces-datasets-power-bi" TargetMode="External"/><Relationship Id="rId5" Type="http://schemas.openxmlformats.org/officeDocument/2006/relationships/hyperlink" Target="https://learn.microsoft.com/en-us/training/paths/data-analytics-microsoft/" TargetMode="External"/><Relationship Id="rId15" Type="http://schemas.openxmlformats.org/officeDocument/2006/relationships/hyperlink" Target="https://learn.microsoft.com/en-us/training/modules/create-dashboards-power-bi/7-configure-data-classification?ns-enrollment-type=learningpath&amp;ns-enrollment-id=learn-bizapps.visual-data-power-bi" TargetMode="External"/><Relationship Id="rId23" Type="http://schemas.openxmlformats.org/officeDocument/2006/relationships/hyperlink" Target="https://learn.microsoft.com/en-us/training/modules/design-model-power-bi/4-dimensions?ns-enrollment-type=learningpath&amp;ns-enrollment-id=learn-bizapps.model-power-bi" TargetMode="External"/><Relationship Id="rId28" Type="http://schemas.openxmlformats.org/officeDocument/2006/relationships/hyperlink" Target="https://learn.microsoft.com/en-us/training/modules/perform-analytics-power-bi/2-statistical-summary?ns-enrollment-type=learningpath&amp;ns-enrollment-id=learn-bizapps.data-analysis-power-bi" TargetMode="External"/><Relationship Id="rId10" Type="http://schemas.openxmlformats.org/officeDocument/2006/relationships/hyperlink" Target="https://learn.microsoft.com/en-us/training/modules/design-model-power-bi/6-relationships-cardinality?ns-enrollment-type=learningpath&amp;ns-enrollment-id=learn-bizapps.model-power-bi" TargetMode="External"/><Relationship Id="rId19" Type="http://schemas.openxmlformats.org/officeDocument/2006/relationships/hyperlink" Target="https://learn.microsoft.com/en-us/training/modules/design-model-power-bi/2-tables?ns-enrollment-type=learningpath&amp;ns-enrollment-id=learn-bizapps.model-power-bi" TargetMode="External"/><Relationship Id="rId31" Type="http://schemas.openxmlformats.org/officeDocument/2006/relationships/hyperlink" Target="https://learn.microsoft.com/en-us/training/modules/create-manage-workspaces-power-bi/5-troubleshoot-data?ns-enrollment-type=learningpath&amp;ns-enrollment-id=learn-bizapps.manage-workspaces-datasets-power-bi" TargetMode="External"/><Relationship Id="rId4" Type="http://schemas.openxmlformats.org/officeDocument/2006/relationships/hyperlink" Target="https://learn.microsoft.com/en-us/training/modules/design-model-power-bi/5-data-granularity?ns-enrollment-type=learningpath&amp;ns-enrollment-id=learn-bizapps.model-power-bi" TargetMode="External"/><Relationship Id="rId9" Type="http://schemas.openxmlformats.org/officeDocument/2006/relationships/hyperlink" Target="https://learn.microsoft.com/en-us/training/modules/get-started-with-power-bi/1-introduction?ns-enrollment-type=learningpath&amp;ns-enrollment-id=learn-bizapps.get-started-data-analytics" TargetMode="External"/><Relationship Id="rId14" Type="http://schemas.openxmlformats.org/officeDocument/2006/relationships/hyperlink" Target="https://learn.microsoft.com/en-us/training/modules/design-model-power-bi/7-modeling-challenges?ns-enrollment-type=learningpath&amp;ns-enrollment-id=learn-bizapps.model-power-bi" TargetMode="External"/><Relationship Id="rId22" Type="http://schemas.openxmlformats.org/officeDocument/2006/relationships/hyperlink" Target="https://learn.microsoft.com/en-us/training/modules/create-dashboards-power-bi/1-introduction?ns-enrollment-type=learningpath&amp;ns-enrollment-id=learn-bizapps.visual-data-power-bi" TargetMode="External"/><Relationship Id="rId27" Type="http://schemas.openxmlformats.org/officeDocument/2006/relationships/hyperlink" Target="https://learn.microsoft.com/en-us/training/modules/visuals-power-bi/5-custom?ns-enrollment-type=learningpath&amp;ns-enrollment-id=learn-bizapps.visual-data-power-bi" TargetMode="External"/><Relationship Id="rId30" Type="http://schemas.openxmlformats.org/officeDocument/2006/relationships/hyperlink" Target="https://learn.microsoft.com/en-us/training/modules/perform-analytics-power-bi/10-ai-insights?ns-enrollment-type=learningpath&amp;ns-enrollment-id=learn-bizapps.data-analysis-power-bi" TargetMode="External"/><Relationship Id="rId8" Type="http://schemas.openxmlformats.org/officeDocument/2006/relationships/hyperlink" Target="https://learn.microsoft.com/en-us/training/modules/perform-analytics-power-bi/3-visuals?ns-enrollment-type=learningpath&amp;ns-enrollment-id=learn-bizapps.data-analysis-power-bi"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padlet.com/laura_marulanda_carter/agreed-data-terms-jargon-4mombk2jwcwihmxc"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padlet.com/lauramarulandacarter2/onwv9iv823dvey8h"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ata.london.gov.uk/"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visualbi.com/blogs/business-intelligence/dashboards/importance-of-wireframing/"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andy-bleach/"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ideo" Target="https://www.youtube.com/embed/aDt6cukCz7k?feature=oembed" TargetMode="External"/><Relationship Id="rId5" Type="http://schemas.openxmlformats.org/officeDocument/2006/relationships/image" Target="../media/image38.jp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3" Type="http://schemas.openxmlformats.org/officeDocument/2006/relationships/hyperlink" Target="https://www.linkedin.com/in/jonathan-belsey-5291481/"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4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jpg"/><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www.linkedin.com/in/andy-bleach/"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visualbi.com/blogs/business-intelligence/dashboards/importance-of-wireframing/"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tableau.com/academic/students" TargetMode="External"/><Relationship Id="rId2" Type="http://schemas.openxmlformats.org/officeDocument/2006/relationships/hyperlink" Target="https://powerbi.microsoft.com/en-us/desktop/" TargetMode="Externa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hyperlink" Target="https://www.visual-paradigm.com/scrum/scrum-burndown-chart/" TargetMode="External"/><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learn.microsoft.com/en-us/training/modules/get-data/lab-prepar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learn.microsoft.com/en-us/training/modules/clean-data-power-bi/8-lab"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learn.microsoft.com/en-us/dax/"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hyperlink" Target="https://learn.microsoft.com/en-us/training/modules/design-model-power-bi/8-lab"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hyperlink" Target="https://www.visual-paradigm.com/scrum/scrum-burndown-chart/" TargetMode="External"/><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3" Type="http://schemas.openxmlformats.org/officeDocument/2006/relationships/slide" Target="slide90.xm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diagramLayout" Target="../diagrams/layout1.xml"/><Relationship Id="rId7" Type="http://schemas.openxmlformats.org/officeDocument/2006/relationships/image" Target="../media/image8.jp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0.jpg"/></Relationships>
</file>

<file path=ppt/slides/_rels/slide90.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9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96.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8" Type="http://schemas.openxmlformats.org/officeDocument/2006/relationships/hyperlink" Target="https://news.euspert.com/want-become-uber-driver-need-know/" TargetMode="External"/><Relationship Id="rId3" Type="http://schemas.openxmlformats.org/officeDocument/2006/relationships/image" Target="../media/image99.jpg"/><Relationship Id="rId7" Type="http://schemas.openxmlformats.org/officeDocument/2006/relationships/image" Target="../media/image101.jp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www.vcbay.news/2020/12/03/salesforce-to-acquire-slack-for-us-27-7-billion/" TargetMode="External"/><Relationship Id="rId5" Type="http://schemas.openxmlformats.org/officeDocument/2006/relationships/image" Target="../media/image100.jpg"/><Relationship Id="rId10" Type="http://schemas.openxmlformats.org/officeDocument/2006/relationships/hyperlink" Target="https://www.finsmes.com/2020/10/crowdcube-and-seedrs-to-merge.html" TargetMode="External"/><Relationship Id="rId4" Type="http://schemas.openxmlformats.org/officeDocument/2006/relationships/hyperlink" Target="https://android4stores.blogspot.com/2015/05/spotify-music-apk-mod.html" TargetMode="External"/><Relationship Id="rId9"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F00"/>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146282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1796164270"/>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F00"/>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13029466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6CE4AB-4D0B-B50B-D411-111B6C7F43D6}"/>
              </a:ext>
            </a:extLst>
          </p:cNvPr>
          <p:cNvPicPr>
            <a:picLocks noChangeAspect="1"/>
          </p:cNvPicPr>
          <p:nvPr/>
        </p:nvPicPr>
        <p:blipFill rotWithShape="1">
          <a:blip r:embed="rId3"/>
          <a:srcRect b="5324"/>
          <a:stretch/>
        </p:blipFill>
        <p:spPr>
          <a:xfrm>
            <a:off x="964094" y="1600203"/>
            <a:ext cx="8454433" cy="4502426"/>
          </a:xfrm>
          <a:prstGeom prst="rect">
            <a:avLst/>
          </a:prstGeom>
        </p:spPr>
      </p:pic>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200" dirty="0">
                <a:latin typeface="+mn-lt"/>
              </a:rPr>
              <a:t>Lab 4 Exercise – Reporting data in Power BI Desktop</a:t>
            </a:r>
          </a:p>
        </p:txBody>
      </p:sp>
      <p:sp>
        <p:nvSpPr>
          <p:cNvPr id="5" name="Content Placeholder 4">
            <a:extLst>
              <a:ext uri="{FF2B5EF4-FFF2-40B4-BE49-F238E27FC236}">
                <a16:creationId xmlns:a16="http://schemas.microsoft.com/office/drawing/2014/main" id="{5128AE20-6482-C7CA-EF77-0C1B3AAC4309}"/>
              </a:ext>
            </a:extLst>
          </p:cNvPr>
          <p:cNvSpPr>
            <a:spLocks noGrp="1"/>
          </p:cNvSpPr>
          <p:nvPr>
            <p:ph idx="1"/>
          </p:nvPr>
        </p:nvSpPr>
        <p:spPr>
          <a:xfrm>
            <a:off x="9750286" y="3429000"/>
            <a:ext cx="1603513" cy="2747962"/>
          </a:xfrm>
        </p:spPr>
        <p:txBody>
          <a:bodyPr>
            <a:normAutofit/>
          </a:bodyPr>
          <a:lstStyle/>
          <a:p>
            <a:pPr marL="0" indent="0">
              <a:buNone/>
            </a:pPr>
            <a:r>
              <a:rPr lang="en-GB" sz="2400" dirty="0">
                <a:hlinkClick r:id="rId4"/>
              </a:rPr>
              <a:t>Lab - Design a report in Power BI desktop - Training | Microsoft Learn</a:t>
            </a:r>
            <a:endParaRPr lang="en-GB" sz="2400" dirty="0"/>
          </a:p>
        </p:txBody>
      </p:sp>
    </p:spTree>
    <p:extLst>
      <p:ext uri="{BB962C8B-B14F-4D97-AF65-F5344CB8AC3E}">
        <p14:creationId xmlns:p14="http://schemas.microsoft.com/office/powerpoint/2010/main" val="39355246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EBBB90-FC1A-E01D-D36A-A2D5F62DC690}"/>
              </a:ext>
            </a:extLst>
          </p:cNvPr>
          <p:cNvPicPr>
            <a:picLocks noChangeAspect="1"/>
          </p:cNvPicPr>
          <p:nvPr/>
        </p:nvPicPr>
        <p:blipFill rotWithShape="1">
          <a:blip r:embed="rId3"/>
          <a:srcRect b="5324"/>
          <a:stretch/>
        </p:blipFill>
        <p:spPr>
          <a:xfrm>
            <a:off x="964093" y="1600204"/>
            <a:ext cx="8454433" cy="4502426"/>
          </a:xfrm>
          <a:prstGeom prst="rect">
            <a:avLst/>
          </a:prstGeom>
        </p:spPr>
      </p:pic>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200" dirty="0">
                <a:latin typeface="+mn-lt"/>
              </a:rPr>
              <a:t>Lab 5 Exercise – Enhance reports in Power BI Desktop</a:t>
            </a:r>
          </a:p>
        </p:txBody>
      </p:sp>
      <p:sp>
        <p:nvSpPr>
          <p:cNvPr id="5" name="Content Placeholder 4">
            <a:extLst>
              <a:ext uri="{FF2B5EF4-FFF2-40B4-BE49-F238E27FC236}">
                <a16:creationId xmlns:a16="http://schemas.microsoft.com/office/drawing/2014/main" id="{5128AE20-6482-C7CA-EF77-0C1B3AAC4309}"/>
              </a:ext>
            </a:extLst>
          </p:cNvPr>
          <p:cNvSpPr>
            <a:spLocks noGrp="1"/>
          </p:cNvSpPr>
          <p:nvPr>
            <p:ph idx="1"/>
          </p:nvPr>
        </p:nvSpPr>
        <p:spPr>
          <a:xfrm>
            <a:off x="9750286" y="1943100"/>
            <a:ext cx="1603513" cy="4233862"/>
          </a:xfrm>
        </p:spPr>
        <p:txBody>
          <a:bodyPr>
            <a:noAutofit/>
          </a:bodyPr>
          <a:lstStyle/>
          <a:p>
            <a:pPr marL="0" indent="0">
              <a:buNone/>
            </a:pPr>
            <a:r>
              <a:rPr lang="en-GB" sz="2400" dirty="0">
                <a:hlinkClick r:id="rId4"/>
              </a:rPr>
              <a:t>Lab - Enhance Power BI reports with slicers, interaction, and formatting - Training | Microsoft Learn</a:t>
            </a:r>
            <a:endParaRPr lang="en-GB" sz="2400" dirty="0"/>
          </a:p>
        </p:txBody>
      </p:sp>
    </p:spTree>
    <p:extLst>
      <p:ext uri="{BB962C8B-B14F-4D97-AF65-F5344CB8AC3E}">
        <p14:creationId xmlns:p14="http://schemas.microsoft.com/office/powerpoint/2010/main" val="18737038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4086330461"/>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2506051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200" dirty="0">
                <a:latin typeface="+mn-lt"/>
              </a:rPr>
              <a:t>Task 3 – Present data solution</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199" y="1825625"/>
            <a:ext cx="7311190" cy="4667250"/>
          </a:xfrm>
        </p:spPr>
        <p:txBody>
          <a:bodyPr>
            <a:noAutofit/>
          </a:bodyPr>
          <a:lstStyle/>
          <a:p>
            <a:pPr marL="0" indent="0" algn="just">
              <a:buNone/>
            </a:pPr>
            <a:r>
              <a:rPr lang="en-GB" sz="1700" dirty="0">
                <a:solidFill>
                  <a:srgbClr val="333333"/>
                </a:solidFill>
              </a:rPr>
              <a:t>Present the data solution utilising your choice of data visualisation tools. </a:t>
            </a:r>
          </a:p>
          <a:p>
            <a:pPr marL="0" indent="0" algn="just">
              <a:buNone/>
            </a:pPr>
            <a:endParaRPr lang="en-GB" sz="1000" dirty="0">
              <a:solidFill>
                <a:srgbClr val="333333"/>
              </a:solidFill>
            </a:endParaRPr>
          </a:p>
          <a:p>
            <a:pPr marL="0" indent="0" algn="just">
              <a:buNone/>
            </a:pPr>
            <a:r>
              <a:rPr lang="en-GB" sz="1700" dirty="0">
                <a:solidFill>
                  <a:srgbClr val="333333"/>
                </a:solidFill>
              </a:rPr>
              <a:t>In this phase, you will deliver a </a:t>
            </a:r>
            <a:r>
              <a:rPr lang="en-GB" sz="1700" b="1" dirty="0">
                <a:solidFill>
                  <a:srgbClr val="333333"/>
                </a:solidFill>
              </a:rPr>
              <a:t>fifteen-minute presentation </a:t>
            </a:r>
            <a:r>
              <a:rPr lang="en-GB" sz="1700" dirty="0">
                <a:solidFill>
                  <a:srgbClr val="333333"/>
                </a:solidFill>
              </a:rPr>
              <a:t>that </a:t>
            </a:r>
            <a:r>
              <a:rPr lang="en-GB" sz="1700" b="1" dirty="0">
                <a:solidFill>
                  <a:srgbClr val="333333"/>
                </a:solidFill>
              </a:rPr>
              <a:t>showcases your final dashboard</a:t>
            </a:r>
            <a:r>
              <a:rPr lang="en-GB" sz="1700" dirty="0">
                <a:solidFill>
                  <a:srgbClr val="333333"/>
                </a:solidFill>
              </a:rPr>
              <a:t>. You should take the opportunity to share with your peers </a:t>
            </a:r>
            <a:r>
              <a:rPr lang="en-GB" sz="1700" b="1" u="sng" dirty="0">
                <a:solidFill>
                  <a:srgbClr val="333333"/>
                </a:solidFill>
              </a:rPr>
              <a:t>how you did this</a:t>
            </a:r>
            <a:r>
              <a:rPr lang="en-GB" sz="1700" dirty="0">
                <a:solidFill>
                  <a:srgbClr val="333333"/>
                </a:solidFill>
              </a:rPr>
              <a:t> – both in terms of strategy and how this came together visually. </a:t>
            </a:r>
          </a:p>
          <a:p>
            <a:pPr marL="0" indent="0" algn="just">
              <a:buNone/>
            </a:pPr>
            <a:endParaRPr lang="en-GB" sz="1700" dirty="0">
              <a:solidFill>
                <a:srgbClr val="333333"/>
              </a:solidFill>
            </a:endParaRPr>
          </a:p>
          <a:p>
            <a:pPr marL="0" indent="0" algn="just">
              <a:buNone/>
            </a:pPr>
            <a:r>
              <a:rPr lang="en-GB" sz="1700" dirty="0">
                <a:solidFill>
                  <a:srgbClr val="333333"/>
                </a:solidFill>
              </a:rPr>
              <a:t>After the presentation, you will take the opportunity to reflect on how your group came together. What went well, what did not, what would you do differently in future? Others will have an opportunity to ask you questions about your process and recommendations. </a:t>
            </a:r>
          </a:p>
          <a:p>
            <a:pPr marL="0" indent="0" algn="just">
              <a:buNone/>
            </a:pPr>
            <a:r>
              <a:rPr lang="en-GB" sz="1700" dirty="0">
                <a:solidFill>
                  <a:srgbClr val="333333"/>
                </a:solidFill>
              </a:rPr>
              <a:t>Make sure you include clear </a:t>
            </a:r>
            <a:r>
              <a:rPr lang="en-GB" sz="1700" b="1" dirty="0">
                <a:solidFill>
                  <a:srgbClr val="333333"/>
                </a:solidFill>
              </a:rPr>
              <a:t>evidence to support decisions</a:t>
            </a:r>
            <a:r>
              <a:rPr lang="en-GB" sz="1700" dirty="0">
                <a:solidFill>
                  <a:srgbClr val="333333"/>
                </a:solidFill>
              </a:rPr>
              <a:t> made, and that your </a:t>
            </a:r>
            <a:r>
              <a:rPr lang="en-GB" sz="1700" b="1" dirty="0">
                <a:solidFill>
                  <a:srgbClr val="333333"/>
                </a:solidFill>
              </a:rPr>
              <a:t>presentation is organised </a:t>
            </a:r>
            <a:r>
              <a:rPr lang="en-GB" sz="1700" dirty="0">
                <a:solidFill>
                  <a:srgbClr val="333333"/>
                </a:solidFill>
              </a:rPr>
              <a:t>and detailed enough for your audience to have a good understanding of the </a:t>
            </a:r>
            <a:r>
              <a:rPr lang="en-GB" sz="1700" b="1" dirty="0">
                <a:solidFill>
                  <a:srgbClr val="333333"/>
                </a:solidFill>
              </a:rPr>
              <a:t>benefits of your recommendations.</a:t>
            </a:r>
            <a:r>
              <a:rPr lang="en-GB" sz="1700" dirty="0">
                <a:solidFill>
                  <a:srgbClr val="333333"/>
                </a:solidFill>
              </a:rPr>
              <a:t> If you wish, your presentation should also </a:t>
            </a:r>
            <a:r>
              <a:rPr lang="en-GB" sz="1700" b="1" dirty="0">
                <a:solidFill>
                  <a:srgbClr val="333333"/>
                </a:solidFill>
              </a:rPr>
              <a:t>include an additional communications item </a:t>
            </a:r>
            <a:r>
              <a:rPr lang="en-GB" sz="1700" dirty="0">
                <a:solidFill>
                  <a:srgbClr val="333333"/>
                </a:solidFill>
              </a:rPr>
              <a:t>(e.g. poster, handout, guide/leaflet, presentation, tutorial, blog, vlog) to demonstrate </a:t>
            </a:r>
            <a:r>
              <a:rPr lang="en-GB" sz="1700" b="1" dirty="0">
                <a:solidFill>
                  <a:srgbClr val="333333"/>
                </a:solidFill>
              </a:rPr>
              <a:t>how the dashboard is expected to be used by users</a:t>
            </a:r>
            <a:r>
              <a:rPr lang="en-GB" sz="1700" dirty="0">
                <a:solidFill>
                  <a:srgbClr val="333333"/>
                </a:solidFill>
              </a:rPr>
              <a:t>. </a:t>
            </a:r>
          </a:p>
        </p:txBody>
      </p:sp>
      <p:pic>
        <p:nvPicPr>
          <p:cNvPr id="7" name="Picture 6">
            <a:extLst>
              <a:ext uri="{FF2B5EF4-FFF2-40B4-BE49-F238E27FC236}">
                <a16:creationId xmlns:a16="http://schemas.microsoft.com/office/drawing/2014/main" id="{3832CE63-0766-4ED0-91D2-CDD6C2A5C2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05538" y="1825625"/>
            <a:ext cx="2949876" cy="4424814"/>
          </a:xfrm>
          <a:prstGeom prst="rect">
            <a:avLst/>
          </a:prstGeom>
        </p:spPr>
      </p:pic>
    </p:spTree>
    <p:extLst>
      <p:ext uri="{BB962C8B-B14F-4D97-AF65-F5344CB8AC3E}">
        <p14:creationId xmlns:p14="http://schemas.microsoft.com/office/powerpoint/2010/main" val="9650008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Task 3: Capstone Rubric</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nvGraphicFramePr>
        <p:xfrm>
          <a:off x="497304" y="2091152"/>
          <a:ext cx="11197392" cy="3834702"/>
        </p:xfrm>
        <a:graphic>
          <a:graphicData uri="http://schemas.openxmlformats.org/drawingml/2006/table">
            <a:tbl>
              <a:tblPr firstRow="1" bandRow="1">
                <a:tableStyleId>{3B4B98B0-60AC-42C2-AFA5-B58CD77FA1E5}</a:tableStyleId>
              </a:tblPr>
              <a:tblGrid>
                <a:gridCol w="2101516">
                  <a:extLst>
                    <a:ext uri="{9D8B030D-6E8A-4147-A177-3AD203B41FA5}">
                      <a16:colId xmlns:a16="http://schemas.microsoft.com/office/drawing/2014/main" val="2448814629"/>
                    </a:ext>
                  </a:extLst>
                </a:gridCol>
                <a:gridCol w="2951748">
                  <a:extLst>
                    <a:ext uri="{9D8B030D-6E8A-4147-A177-3AD203B41FA5}">
                      <a16:colId xmlns:a16="http://schemas.microsoft.com/office/drawing/2014/main" val="381299805"/>
                    </a:ext>
                  </a:extLst>
                </a:gridCol>
                <a:gridCol w="3256547">
                  <a:extLst>
                    <a:ext uri="{9D8B030D-6E8A-4147-A177-3AD203B41FA5}">
                      <a16:colId xmlns:a16="http://schemas.microsoft.com/office/drawing/2014/main" val="3718813033"/>
                    </a:ext>
                  </a:extLst>
                </a:gridCol>
                <a:gridCol w="2887581">
                  <a:extLst>
                    <a:ext uri="{9D8B030D-6E8A-4147-A177-3AD203B41FA5}">
                      <a16:colId xmlns:a16="http://schemas.microsoft.com/office/drawing/2014/main" val="3798314946"/>
                    </a:ext>
                  </a:extLst>
                </a:gridCol>
              </a:tblGrid>
              <a:tr h="631094">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dirty="0"/>
                        <a:t>Approaches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Exceeds Standard (includes items in 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551848">
                <a:tc>
                  <a:txBody>
                    <a:bodyPr/>
                    <a:lstStyle/>
                    <a:p>
                      <a:pPr marL="0" algn="l" defTabSz="914400" rtl="0" eaLnBrk="1" latinLnBrk="0" hangingPunct="1"/>
                      <a:r>
                        <a:rPr lang="en-GB" sz="1400" b="1" kern="1200" dirty="0">
                          <a:solidFill>
                            <a:schemeClr val="tx1"/>
                          </a:solidFill>
                          <a:latin typeface="+mn-lt"/>
                          <a:ea typeface="+mn-ea"/>
                          <a:cs typeface="+mn-cs"/>
                        </a:rPr>
                        <a:t>Presenter aids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Presenter does not describe how the data solution can add value to the client business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Presenter describes several aspects of the data solution, referencing the architecture diagram, and explains how the solution adds value to the client business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Presenter describes a flow, dashboard, and as part of data solution, referencing each in the architecture diagram and explaining how the work together to add value to the business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462138"/>
                  </a:ext>
                </a:extLst>
              </a:tr>
              <a:tr h="551848">
                <a:tc>
                  <a:txBody>
                    <a:bodyPr/>
                    <a:lstStyle/>
                    <a:p>
                      <a:pPr marL="0" algn="l" defTabSz="914400" rtl="0" eaLnBrk="1" latinLnBrk="0" hangingPunct="1"/>
                      <a:r>
                        <a:rPr lang="en-GB" sz="1400" b="1" kern="1200" dirty="0">
                          <a:solidFill>
                            <a:schemeClr val="tx1"/>
                          </a:solidFill>
                          <a:latin typeface="+mn-lt"/>
                          <a:ea typeface="+mn-ea"/>
                          <a:cs typeface="+mn-cs"/>
                        </a:rPr>
                        <a:t>Presentation aids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Not all materials are organised or easy to understand. Not all visual and/or audio elements help audience understanding, some might distract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Materials are organised and clear. Visual or audio elements help audience understanding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Materials are interesting, easy to understand, and include at least one way to gather audience responses beyond just asking if there are any questions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3010223"/>
                  </a:ext>
                </a:extLst>
              </a:tr>
              <a:tr h="551848">
                <a:tc>
                  <a:txBody>
                    <a:bodyPr/>
                    <a:lstStyle/>
                    <a:p>
                      <a:pPr marL="0" algn="l" defTabSz="914400" rtl="0" eaLnBrk="1" latinLnBrk="0" hangingPunct="1"/>
                      <a:r>
                        <a:rPr lang="en-GB" sz="1400" b="1" kern="1200" dirty="0">
                          <a:solidFill>
                            <a:schemeClr val="tx1"/>
                          </a:solidFill>
                          <a:latin typeface="+mn-lt"/>
                          <a:ea typeface="+mn-ea"/>
                          <a:cs typeface="+mn-cs"/>
                        </a:rPr>
                        <a:t>Delivery of presentation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Presenter isn’t prepared or doesn’t engage with the audience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Presenter is prepared and engaged with the presentation and the audience. Communication of ideas is mostly clear and effective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Presenter communicates beyond just reading the words on the presentation materials. Communication of ideas is consistently clear and effective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7427414"/>
                  </a:ext>
                </a:extLst>
              </a:tr>
              <a:tr h="551848">
                <a:tc>
                  <a:txBody>
                    <a:bodyPr/>
                    <a:lstStyle/>
                    <a:p>
                      <a:pPr marL="0" algn="l" defTabSz="914400" rtl="0" eaLnBrk="1" latinLnBrk="0" hangingPunct="1"/>
                      <a:r>
                        <a:rPr lang="en-GB" sz="1400" b="1" kern="1200" dirty="0">
                          <a:solidFill>
                            <a:schemeClr val="tx1"/>
                          </a:solidFill>
                          <a:latin typeface="+mn-lt"/>
                          <a:ea typeface="+mn-ea"/>
                          <a:cs typeface="+mn-cs"/>
                        </a:rPr>
                        <a:t>Quality of communications item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Not all materials are organised or easy to understand.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Materials are organised and clear.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Materials are interesting, easy to understand.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8736816"/>
                  </a:ext>
                </a:extLst>
              </a:tr>
            </a:tbl>
          </a:graphicData>
        </a:graphic>
      </p:graphicFrame>
    </p:spTree>
    <p:extLst>
      <p:ext uri="{BB962C8B-B14F-4D97-AF65-F5344CB8AC3E}">
        <p14:creationId xmlns:p14="http://schemas.microsoft.com/office/powerpoint/2010/main" val="6870334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Scrum Framework</a:t>
            </a:r>
          </a:p>
        </p:txBody>
      </p:sp>
      <p:pic>
        <p:nvPicPr>
          <p:cNvPr id="9" name="Picture 8">
            <a:extLst>
              <a:ext uri="{FF2B5EF4-FFF2-40B4-BE49-F238E27FC236}">
                <a16:creationId xmlns:a16="http://schemas.microsoft.com/office/drawing/2014/main" id="{A6DFFC5E-D72C-45AC-A70F-DCE702C6D3E1}"/>
              </a:ext>
            </a:extLst>
          </p:cNvPr>
          <p:cNvPicPr>
            <a:picLocks noChangeAspect="1"/>
          </p:cNvPicPr>
          <p:nvPr/>
        </p:nvPicPr>
        <p:blipFill>
          <a:blip r:embed="rId2"/>
          <a:stretch>
            <a:fillRect/>
          </a:stretch>
        </p:blipFill>
        <p:spPr>
          <a:xfrm>
            <a:off x="838200" y="1565199"/>
            <a:ext cx="8924925" cy="4998550"/>
          </a:xfrm>
          <a:prstGeom prst="rect">
            <a:avLst/>
          </a:prstGeom>
        </p:spPr>
      </p:pic>
      <p:sp>
        <p:nvSpPr>
          <p:cNvPr id="4" name="Rectangle 3">
            <a:extLst>
              <a:ext uri="{FF2B5EF4-FFF2-40B4-BE49-F238E27FC236}">
                <a16:creationId xmlns:a16="http://schemas.microsoft.com/office/drawing/2014/main" id="{4ED02455-1C75-45F4-A53E-D18AD1B6E2DC}"/>
              </a:ext>
            </a:extLst>
          </p:cNvPr>
          <p:cNvSpPr/>
          <p:nvPr/>
        </p:nvSpPr>
        <p:spPr>
          <a:xfrm>
            <a:off x="8124825" y="4147528"/>
            <a:ext cx="1638300" cy="1325563"/>
          </a:xfrm>
          <a:prstGeom prst="rect">
            <a:avLst/>
          </a:prstGeom>
          <a:solidFill>
            <a:srgbClr val="FF0000">
              <a:alpha val="10196"/>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55016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EB9-BC8C-4B01-A6E2-B932138C7969}"/>
              </a:ext>
            </a:extLst>
          </p:cNvPr>
          <p:cNvSpPr>
            <a:spLocks noGrp="1"/>
          </p:cNvSpPr>
          <p:nvPr>
            <p:ph type="title"/>
          </p:nvPr>
        </p:nvSpPr>
        <p:spPr/>
        <p:txBody>
          <a:bodyPr/>
          <a:lstStyle/>
          <a:p>
            <a:r>
              <a:rPr lang="en-GB" dirty="0">
                <a:latin typeface="+mn-lt"/>
              </a:rPr>
              <a:t>Tips: Final Dashboard Presentation</a:t>
            </a:r>
          </a:p>
        </p:txBody>
      </p:sp>
      <p:sp>
        <p:nvSpPr>
          <p:cNvPr id="4" name="Content Placeholder 3">
            <a:extLst>
              <a:ext uri="{FF2B5EF4-FFF2-40B4-BE49-F238E27FC236}">
                <a16:creationId xmlns:a16="http://schemas.microsoft.com/office/drawing/2014/main" id="{8E63C997-99D2-4B6B-9B77-D45C469B2CC7}"/>
              </a:ext>
            </a:extLst>
          </p:cNvPr>
          <p:cNvSpPr>
            <a:spLocks noGrp="1"/>
          </p:cNvSpPr>
          <p:nvPr>
            <p:ph idx="1"/>
          </p:nvPr>
        </p:nvSpPr>
        <p:spPr>
          <a:xfrm>
            <a:off x="838201" y="1825625"/>
            <a:ext cx="6194366" cy="4351338"/>
          </a:xfrm>
        </p:spPr>
        <p:txBody>
          <a:bodyPr>
            <a:normAutofit/>
          </a:bodyPr>
          <a:lstStyle/>
          <a:p>
            <a:pPr marL="0" indent="0">
              <a:buNone/>
            </a:pPr>
            <a:r>
              <a:rPr lang="en-GB" sz="2400" dirty="0"/>
              <a:t>How you choose to present your dashboard in the final presentation is </a:t>
            </a:r>
            <a:r>
              <a:rPr lang="en-GB" sz="2400" b="1" dirty="0"/>
              <a:t>up to your team</a:t>
            </a:r>
            <a:r>
              <a:rPr lang="en-GB" sz="2400" dirty="0"/>
              <a:t>. </a:t>
            </a:r>
          </a:p>
          <a:p>
            <a:pPr marL="0" indent="0">
              <a:buNone/>
            </a:pPr>
            <a:r>
              <a:rPr lang="en-GB" sz="2400" dirty="0"/>
              <a:t>In practice though you will often be asked questions and will want to consider the following: </a:t>
            </a:r>
          </a:p>
          <a:p>
            <a:r>
              <a:rPr lang="en-GB" sz="2400" dirty="0"/>
              <a:t>The </a:t>
            </a:r>
            <a:r>
              <a:rPr lang="en-GB" sz="2400" b="1" dirty="0"/>
              <a:t>anatomy of your dashboard </a:t>
            </a:r>
            <a:r>
              <a:rPr lang="en-GB" sz="2400" dirty="0"/>
              <a:t>presentation</a:t>
            </a:r>
          </a:p>
          <a:p>
            <a:r>
              <a:rPr lang="en-GB" sz="2400" b="1" dirty="0"/>
              <a:t>Metrics selected </a:t>
            </a:r>
            <a:r>
              <a:rPr lang="en-GB" sz="2400" dirty="0"/>
              <a:t>and justification of your choices</a:t>
            </a:r>
          </a:p>
          <a:p>
            <a:r>
              <a:rPr lang="en-GB" sz="2400" dirty="0"/>
              <a:t>An overview of </a:t>
            </a:r>
            <a:r>
              <a:rPr lang="en-GB" sz="2400" b="1" dirty="0"/>
              <a:t>how you created </a:t>
            </a:r>
            <a:r>
              <a:rPr lang="en-GB" sz="2400" dirty="0"/>
              <a:t>your final dashboard</a:t>
            </a:r>
          </a:p>
          <a:p>
            <a:endParaRPr lang="en-GB" sz="2200" dirty="0"/>
          </a:p>
        </p:txBody>
      </p:sp>
      <p:pic>
        <p:nvPicPr>
          <p:cNvPr id="1028" name="Picture 4" descr="Anatomy of a winning dashboard presentation showing filters, title, big numbers, caption, visual metaphors and data.">
            <a:extLst>
              <a:ext uri="{FF2B5EF4-FFF2-40B4-BE49-F238E27FC236}">
                <a16:creationId xmlns:a16="http://schemas.microsoft.com/office/drawing/2014/main" id="{700A95F5-E21A-4142-AA7E-D86AEB5BD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5175" y="1690688"/>
            <a:ext cx="3978623" cy="21732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ample of Social Media Dashboard Presentation">
            <a:extLst>
              <a:ext uri="{FF2B5EF4-FFF2-40B4-BE49-F238E27FC236}">
                <a16:creationId xmlns:a16="http://schemas.microsoft.com/office/drawing/2014/main" id="{FEEB4B1F-0E09-4634-873C-58369D73C1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5176" y="4085994"/>
            <a:ext cx="3978623" cy="2173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70093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Activity: Final solution presentation</a:t>
            </a:r>
          </a:p>
        </p:txBody>
      </p:sp>
      <p:sp>
        <p:nvSpPr>
          <p:cNvPr id="7" name="Content Placeholder 3">
            <a:extLst>
              <a:ext uri="{FF2B5EF4-FFF2-40B4-BE49-F238E27FC236}">
                <a16:creationId xmlns:a16="http://schemas.microsoft.com/office/drawing/2014/main" id="{AA675E2C-DC71-49E9-9489-F427B49CB9D2}"/>
              </a:ext>
            </a:extLst>
          </p:cNvPr>
          <p:cNvSpPr>
            <a:spLocks noGrp="1"/>
          </p:cNvSpPr>
          <p:nvPr>
            <p:ph idx="1"/>
          </p:nvPr>
        </p:nvSpPr>
        <p:spPr>
          <a:xfrm>
            <a:off x="838201" y="2238331"/>
            <a:ext cx="3445041" cy="3938631"/>
          </a:xfrm>
        </p:spPr>
        <p:txBody>
          <a:bodyPr>
            <a:normAutofit/>
          </a:bodyPr>
          <a:lstStyle/>
          <a:p>
            <a:pPr marL="0" indent="0">
              <a:buNone/>
            </a:pPr>
            <a:endParaRPr lang="en-GB" dirty="0"/>
          </a:p>
          <a:p>
            <a:pPr marL="0" indent="0">
              <a:buNone/>
            </a:pPr>
            <a:r>
              <a:rPr lang="en-GB" dirty="0"/>
              <a:t>You have until </a:t>
            </a:r>
            <a:r>
              <a:rPr lang="en-GB" b="1" dirty="0"/>
              <a:t>Thursday lunch </a:t>
            </a:r>
            <a:r>
              <a:rPr lang="en-GB" dirty="0"/>
              <a:t>to prepare your </a:t>
            </a:r>
            <a:r>
              <a:rPr lang="en-GB" b="1" dirty="0"/>
              <a:t>final solution (dashboard) </a:t>
            </a:r>
            <a:r>
              <a:rPr lang="en-GB" dirty="0"/>
              <a:t>and</a:t>
            </a:r>
            <a:r>
              <a:rPr lang="en-GB" b="1" dirty="0"/>
              <a:t> presentation. </a:t>
            </a:r>
            <a:endParaRPr lang="en-GB" dirty="0"/>
          </a:p>
        </p:txBody>
      </p:sp>
      <p:pic>
        <p:nvPicPr>
          <p:cNvPr id="2050" name="Picture 2" descr="Example of Dashboard Templates for PowerPoint">
            <a:extLst>
              <a:ext uri="{FF2B5EF4-FFF2-40B4-BE49-F238E27FC236}">
                <a16:creationId xmlns:a16="http://schemas.microsoft.com/office/drawing/2014/main" id="{D7A1D93D-19AE-4D0D-B70A-6684A6ABF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8711" y="2238332"/>
            <a:ext cx="6455088" cy="352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5712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0E0D-F733-4668-A98F-B503DAE2997A}"/>
              </a:ext>
            </a:extLst>
          </p:cNvPr>
          <p:cNvSpPr>
            <a:spLocks noGrp="1"/>
          </p:cNvSpPr>
          <p:nvPr>
            <p:ph type="title"/>
          </p:nvPr>
        </p:nvSpPr>
        <p:spPr/>
        <p:txBody>
          <a:bodyPr/>
          <a:lstStyle/>
          <a:p>
            <a:r>
              <a:rPr lang="en-GB" dirty="0">
                <a:latin typeface="+mn-lt"/>
              </a:rPr>
              <a:t>Guest Speaker</a:t>
            </a:r>
          </a:p>
        </p:txBody>
      </p:sp>
      <p:sp>
        <p:nvSpPr>
          <p:cNvPr id="16" name="Rectangle 15">
            <a:extLst>
              <a:ext uri="{FF2B5EF4-FFF2-40B4-BE49-F238E27FC236}">
                <a16:creationId xmlns:a16="http://schemas.microsoft.com/office/drawing/2014/main" id="{12114517-43DF-4237-96F0-93A3FF0C7C36}"/>
              </a:ext>
            </a:extLst>
          </p:cNvPr>
          <p:cNvSpPr/>
          <p:nvPr/>
        </p:nvSpPr>
        <p:spPr>
          <a:xfrm>
            <a:off x="838200" y="2152761"/>
            <a:ext cx="5928360" cy="4191917"/>
          </a:xfrm>
          <a:prstGeom prst="rect">
            <a:avLst/>
          </a:prstGeom>
        </p:spPr>
        <p:txBody>
          <a:bodyPr wrap="square">
            <a:spAutoFit/>
          </a:bodyPr>
          <a:lstStyle/>
          <a:p>
            <a:pPr>
              <a:lnSpc>
                <a:spcPct val="90000"/>
              </a:lnSpc>
              <a:buClr>
                <a:schemeClr val="dk1"/>
              </a:buClr>
              <a:buSzPts val="2800"/>
            </a:pPr>
            <a:r>
              <a:rPr lang="en-GB" sz="2800" b="1" dirty="0"/>
              <a:t>JONATHAN BELSEY</a:t>
            </a:r>
          </a:p>
          <a:p>
            <a:pPr>
              <a:lnSpc>
                <a:spcPct val="90000"/>
              </a:lnSpc>
              <a:buClr>
                <a:schemeClr val="dk1"/>
              </a:buClr>
              <a:buSzPts val="2800"/>
            </a:pPr>
            <a:endParaRPr lang="en-GB" sz="2800" dirty="0"/>
          </a:p>
          <a:p>
            <a:pPr marL="457200" indent="-457200">
              <a:lnSpc>
                <a:spcPct val="90000"/>
              </a:lnSpc>
              <a:buClr>
                <a:schemeClr val="dk1"/>
              </a:buClr>
              <a:buSzPts val="2800"/>
              <a:buFont typeface="Arial" panose="020B0604020202020204" pitchFamily="34" charset="0"/>
              <a:buChar char="•"/>
            </a:pPr>
            <a:r>
              <a:rPr lang="en-GB" sz="2400" dirty="0"/>
              <a:t>Medical advisor and Head of Clinical Development background, for the last 25 years working as a </a:t>
            </a:r>
            <a:r>
              <a:rPr lang="en-GB" sz="2400"/>
              <a:t>Health Economist</a:t>
            </a:r>
            <a:endParaRPr lang="en-GB" sz="2400" dirty="0"/>
          </a:p>
          <a:p>
            <a:pPr marL="457200" indent="-457200">
              <a:lnSpc>
                <a:spcPct val="90000"/>
              </a:lnSpc>
              <a:buClr>
                <a:schemeClr val="dk1"/>
              </a:buClr>
              <a:buSzPts val="2800"/>
              <a:buFont typeface="Arial" panose="020B0604020202020204" pitchFamily="34" charset="0"/>
              <a:buChar char="•"/>
            </a:pPr>
            <a:r>
              <a:rPr lang="en-GB" sz="2400" dirty="0"/>
              <a:t>Owner of JB Medical Limited specialising in clinical trial data and development of health economic models to inform purchasing decision-making</a:t>
            </a:r>
          </a:p>
          <a:p>
            <a:pPr marL="457200" indent="-457200">
              <a:lnSpc>
                <a:spcPct val="90000"/>
              </a:lnSpc>
              <a:buClr>
                <a:schemeClr val="dk1"/>
              </a:buClr>
              <a:buSzPts val="2800"/>
              <a:buFont typeface="Arial" panose="020B0604020202020204" pitchFamily="34" charset="0"/>
              <a:buChar char="•"/>
            </a:pPr>
            <a:r>
              <a:rPr lang="en-GB" sz="2400" dirty="0"/>
              <a:t>“Scientist that uses data” with specialities in population needs and data queries of NHS databases</a:t>
            </a:r>
          </a:p>
        </p:txBody>
      </p:sp>
      <p:sp>
        <p:nvSpPr>
          <p:cNvPr id="7" name="Google Shape;294;g64058a63f0_0_0">
            <a:extLst>
              <a:ext uri="{FF2B5EF4-FFF2-40B4-BE49-F238E27FC236}">
                <a16:creationId xmlns:a16="http://schemas.microsoft.com/office/drawing/2014/main" id="{AEEA367A-38E9-4C8B-91A3-75027A1118F3}"/>
              </a:ext>
            </a:extLst>
          </p:cNvPr>
          <p:cNvSpPr txBox="1">
            <a:spLocks/>
          </p:cNvSpPr>
          <p:nvPr/>
        </p:nvSpPr>
        <p:spPr>
          <a:xfrm>
            <a:off x="10307782" y="5942700"/>
            <a:ext cx="4852432" cy="113212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spcBef>
                <a:spcPts val="0"/>
              </a:spcBef>
              <a:buClr>
                <a:schemeClr val="dk1"/>
              </a:buClr>
              <a:buSzPts val="4000"/>
              <a:buFont typeface="Calibri"/>
              <a:buNone/>
            </a:pPr>
            <a:r>
              <a:rPr lang="en-GB" sz="2800" b="1" dirty="0">
                <a:latin typeface="+mn-lt"/>
                <a:hlinkClick r:id="rId3"/>
              </a:rPr>
              <a:t>LinkedIn</a:t>
            </a:r>
            <a:endParaRPr lang="en-GB" sz="2800" b="1" dirty="0">
              <a:latin typeface="+mn-lt"/>
            </a:endParaRPr>
          </a:p>
        </p:txBody>
      </p:sp>
      <p:pic>
        <p:nvPicPr>
          <p:cNvPr id="13316" name="Picture 4">
            <a:extLst>
              <a:ext uri="{FF2B5EF4-FFF2-40B4-BE49-F238E27FC236}">
                <a16:creationId xmlns:a16="http://schemas.microsoft.com/office/drawing/2014/main" id="{E918C43D-119C-49BC-8EBC-FA06C96CF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069292" y="2152761"/>
            <a:ext cx="3787130" cy="378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1535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432920-6631-4FD1-BB41-2728A985A429}"/>
              </a:ext>
            </a:extLst>
          </p:cNvPr>
          <p:cNvSpPr>
            <a:spLocks noGrp="1"/>
          </p:cNvSpPr>
          <p:nvPr>
            <p:ph type="title"/>
          </p:nvPr>
        </p:nvSpPr>
        <p:spPr/>
        <p:txBody>
          <a:bodyPr>
            <a:normAutofit/>
          </a:bodyPr>
          <a:lstStyle/>
          <a:p>
            <a:r>
              <a:rPr lang="en-GB" sz="3600" dirty="0">
                <a:latin typeface="+mn-lt"/>
              </a:rPr>
              <a:t>Task 3 w/Final Solution and Presentation</a:t>
            </a:r>
          </a:p>
        </p:txBody>
      </p:sp>
      <p:pic>
        <p:nvPicPr>
          <p:cNvPr id="7" name="Picture 6">
            <a:extLst>
              <a:ext uri="{FF2B5EF4-FFF2-40B4-BE49-F238E27FC236}">
                <a16:creationId xmlns:a16="http://schemas.microsoft.com/office/drawing/2014/main" id="{F5E9394B-86AD-4DEC-8F21-8A6475A148C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4119880" y="1889760"/>
            <a:ext cx="7233920" cy="4069080"/>
          </a:xfrm>
          <a:prstGeom prst="rect">
            <a:avLst/>
          </a:prstGeom>
        </p:spPr>
      </p:pic>
      <p:pic>
        <p:nvPicPr>
          <p:cNvPr id="3" name="Graphic 2" descr="Chat with solid fill">
            <a:extLst>
              <a:ext uri="{FF2B5EF4-FFF2-40B4-BE49-F238E27FC236}">
                <a16:creationId xmlns:a16="http://schemas.microsoft.com/office/drawing/2014/main" id="{0C6A5EDA-4B94-49B3-B72D-72D59092CF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7560" y="2098834"/>
            <a:ext cx="914400" cy="914400"/>
          </a:xfrm>
          <a:prstGeom prst="rect">
            <a:avLst/>
          </a:prstGeom>
        </p:spPr>
      </p:pic>
      <p:pic>
        <p:nvPicPr>
          <p:cNvPr id="9" name="Graphic 8" descr="Radio microphone with solid fill">
            <a:extLst>
              <a:ext uri="{FF2B5EF4-FFF2-40B4-BE49-F238E27FC236}">
                <a16:creationId xmlns:a16="http://schemas.microsoft.com/office/drawing/2014/main" id="{DCAB05F1-2D38-4CFD-8995-D9909EE76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7560" y="3421380"/>
            <a:ext cx="914400" cy="914400"/>
          </a:xfrm>
          <a:prstGeom prst="rect">
            <a:avLst/>
          </a:prstGeom>
        </p:spPr>
      </p:pic>
      <p:pic>
        <p:nvPicPr>
          <p:cNvPr id="11" name="Graphic 10" descr="Lecturer with solid fill">
            <a:extLst>
              <a:ext uri="{FF2B5EF4-FFF2-40B4-BE49-F238E27FC236}">
                <a16:creationId xmlns:a16="http://schemas.microsoft.com/office/drawing/2014/main" id="{0A2F1821-8100-40F7-B459-8C1858FBA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7560" y="4743926"/>
            <a:ext cx="914400" cy="914400"/>
          </a:xfrm>
          <a:prstGeom prst="rect">
            <a:avLst/>
          </a:prstGeom>
        </p:spPr>
      </p:pic>
    </p:spTree>
    <p:extLst>
      <p:ext uri="{BB962C8B-B14F-4D97-AF65-F5344CB8AC3E}">
        <p14:creationId xmlns:p14="http://schemas.microsoft.com/office/powerpoint/2010/main" val="2445633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5012-5425-6644-9AFC-A74EBF9C6E1C}"/>
              </a:ext>
            </a:extLst>
          </p:cNvPr>
          <p:cNvSpPr>
            <a:spLocks noGrp="1"/>
          </p:cNvSpPr>
          <p:nvPr>
            <p:ph type="title"/>
          </p:nvPr>
        </p:nvSpPr>
        <p:spPr/>
        <p:txBody>
          <a:bodyPr/>
          <a:lstStyle/>
          <a:p>
            <a:r>
              <a:rPr lang="en-US">
                <a:latin typeface="+mn-lt"/>
              </a:rPr>
              <a:t>What’s coming up in the next sessions</a:t>
            </a:r>
          </a:p>
        </p:txBody>
      </p:sp>
      <p:sp>
        <p:nvSpPr>
          <p:cNvPr id="3" name="Google Shape;110;p2">
            <a:extLst>
              <a:ext uri="{FF2B5EF4-FFF2-40B4-BE49-F238E27FC236}">
                <a16:creationId xmlns:a16="http://schemas.microsoft.com/office/drawing/2014/main" id="{7C0456C9-779B-364B-8FEC-0785C2149B0B}"/>
              </a:ext>
            </a:extLst>
          </p:cNvPr>
          <p:cNvSpPr/>
          <p:nvPr/>
        </p:nvSpPr>
        <p:spPr>
          <a:xfrm>
            <a:off x="838200" y="1772617"/>
            <a:ext cx="4528946" cy="97058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0" i="0" u="none" strike="noStrike" cap="none" dirty="0">
                <a:solidFill>
                  <a:schemeClr val="lt1"/>
                </a:solidFill>
                <a:latin typeface="Calibri"/>
                <a:ea typeface="Calibri"/>
                <a:cs typeface="Calibri"/>
                <a:sym typeface="Calibri"/>
              </a:rPr>
              <a:t>Week 1</a:t>
            </a:r>
            <a:endParaRPr sz="1400" b="0" i="0" u="none" strike="noStrike" cap="none" dirty="0">
              <a:solidFill>
                <a:srgbClr val="000000"/>
              </a:solidFill>
              <a:latin typeface="Arial"/>
              <a:ea typeface="Arial"/>
              <a:cs typeface="Arial"/>
              <a:sym typeface="Arial"/>
            </a:endParaRPr>
          </a:p>
        </p:txBody>
      </p:sp>
      <p:sp>
        <p:nvSpPr>
          <p:cNvPr id="4" name="Google Shape;110;p2">
            <a:extLst>
              <a:ext uri="{FF2B5EF4-FFF2-40B4-BE49-F238E27FC236}">
                <a16:creationId xmlns:a16="http://schemas.microsoft.com/office/drawing/2014/main" id="{C03C5BDC-4651-C249-B168-180B20457F43}"/>
              </a:ext>
            </a:extLst>
          </p:cNvPr>
          <p:cNvSpPr/>
          <p:nvPr/>
        </p:nvSpPr>
        <p:spPr>
          <a:xfrm>
            <a:off x="6334127" y="1772617"/>
            <a:ext cx="4528946" cy="970584"/>
          </a:xfrm>
          <a:prstGeom prst="roundRect">
            <a:avLst>
              <a:gd name="adj" fmla="val 16667"/>
            </a:avLst>
          </a:prstGeom>
          <a:solidFill>
            <a:schemeClr val="accent1"/>
          </a:solidFill>
          <a:ln>
            <a:noFill/>
          </a:ln>
        </p:spPr>
        <p:txBody>
          <a:bodyPr spcFirstLastPara="1" wrap="square" lIns="91425" tIns="45700" rIns="91425" bIns="45700" anchor="ctr" anchorCtr="0">
            <a:noAutofit/>
          </a:bodyPr>
          <a:lstStyle/>
          <a:p>
            <a:pPr algn="ctr">
              <a:buClr>
                <a:srgbClr val="000000"/>
              </a:buClr>
              <a:buSzPts val="2800"/>
            </a:pPr>
            <a:r>
              <a:rPr lang="en-GB" sz="2800" dirty="0">
                <a:solidFill>
                  <a:schemeClr val="lt1"/>
                </a:solidFill>
                <a:latin typeface="Calibri"/>
                <a:ea typeface="Calibri"/>
                <a:cs typeface="Calibri"/>
                <a:sym typeface="Calibri"/>
              </a:rPr>
              <a:t>Week 2</a:t>
            </a:r>
            <a:endParaRPr sz="2800" dirty="0">
              <a:solidFill>
                <a:schemeClr val="lt1"/>
              </a:solidFill>
              <a:latin typeface="Calibri"/>
              <a:ea typeface="Calibri"/>
              <a:cs typeface="Calibri"/>
              <a:sym typeface="Arial"/>
            </a:endParaRPr>
          </a:p>
        </p:txBody>
      </p:sp>
      <p:sp>
        <p:nvSpPr>
          <p:cNvPr id="7" name="Google Shape;113;p2">
            <a:extLst>
              <a:ext uri="{FF2B5EF4-FFF2-40B4-BE49-F238E27FC236}">
                <a16:creationId xmlns:a16="http://schemas.microsoft.com/office/drawing/2014/main" id="{10CC7130-CB07-0C41-B2E2-0CD8821E9992}"/>
              </a:ext>
            </a:extLst>
          </p:cNvPr>
          <p:cNvSpPr/>
          <p:nvPr/>
        </p:nvSpPr>
        <p:spPr>
          <a:xfrm>
            <a:off x="838199" y="3136901"/>
            <a:ext cx="4528946" cy="3467099"/>
          </a:xfrm>
          <a:prstGeom prst="rect">
            <a:avLst/>
          </a:prstGeom>
          <a:solidFill>
            <a:srgbClr val="3F3F3F"/>
          </a:solidFill>
          <a:ln>
            <a:noFill/>
          </a:ln>
        </p:spPr>
        <p:txBody>
          <a:bodyPr spcFirstLastPara="1" wrap="square" lIns="91425" tIns="45700" rIns="91425" bIns="45700" anchor="t" anchorCtr="0">
            <a:noAutofit/>
          </a:bodyPr>
          <a:lstStyle/>
          <a:p>
            <a:pPr marL="285750" indent="-285750">
              <a:lnSpc>
                <a:spcPct val="150000"/>
              </a:lnSpc>
              <a:buFont typeface="Arial" panose="020B0604020202020204" pitchFamily="34" charset="0"/>
              <a:buChar char="•"/>
            </a:pPr>
            <a:r>
              <a:rPr lang="en-GB" sz="2400" dirty="0">
                <a:solidFill>
                  <a:schemeClr val="lt1"/>
                </a:solidFill>
                <a:latin typeface="Calibri"/>
                <a:ea typeface="Calibri"/>
                <a:cs typeface="Calibri"/>
                <a:sym typeface="Calibri"/>
              </a:rPr>
              <a:t>Shared understanding of key data terms and jargon</a:t>
            </a:r>
          </a:p>
          <a:p>
            <a:pPr marL="285750" indent="-285750">
              <a:lnSpc>
                <a:spcPct val="150000"/>
              </a:lnSpc>
              <a:buFont typeface="Arial" panose="020B0604020202020204" pitchFamily="34" charset="0"/>
              <a:buChar char="•"/>
            </a:pPr>
            <a:r>
              <a:rPr lang="en-GB" sz="2400" dirty="0">
                <a:solidFill>
                  <a:schemeClr val="lt1"/>
                </a:solidFill>
                <a:latin typeface="Calibri"/>
                <a:ea typeface="Calibri"/>
                <a:cs typeface="Calibri"/>
                <a:sym typeface="Calibri"/>
              </a:rPr>
              <a:t>Explore Capstone Project with London Data Store</a:t>
            </a:r>
          </a:p>
          <a:p>
            <a:pPr marL="285750" lvl="0" indent="-285750">
              <a:lnSpc>
                <a:spcPct val="150000"/>
              </a:lnSpc>
              <a:buFont typeface="Arial" panose="020B0604020202020204" pitchFamily="34" charset="0"/>
              <a:buChar char="•"/>
            </a:pPr>
            <a:r>
              <a:rPr lang="en-GB" sz="2400" dirty="0">
                <a:solidFill>
                  <a:schemeClr val="bg1"/>
                </a:solidFill>
              </a:rPr>
              <a:t>Work in an agile team and put methodologies in practice</a:t>
            </a:r>
            <a:endParaRPr lang="en-GB" sz="2400" dirty="0">
              <a:solidFill>
                <a:schemeClr val="lt1"/>
              </a:solidFill>
              <a:latin typeface="Calibri"/>
              <a:ea typeface="Calibri"/>
              <a:cs typeface="Calibri"/>
              <a:sym typeface="Calibri"/>
            </a:endParaRPr>
          </a:p>
          <a:p>
            <a:pPr marR="0" lvl="0" rtl="0">
              <a:lnSpc>
                <a:spcPct val="150000"/>
              </a:lnSpc>
              <a:spcBef>
                <a:spcPts val="0"/>
              </a:spcBef>
              <a:spcAft>
                <a:spcPts val="0"/>
              </a:spcAft>
            </a:pPr>
            <a:endParaRPr lang="en-GB" dirty="0">
              <a:solidFill>
                <a:schemeClr val="lt1"/>
              </a:solidFill>
              <a:latin typeface="Calibri"/>
              <a:ea typeface="Calibri"/>
              <a:cs typeface="Calibri"/>
              <a:sym typeface="Calibri"/>
            </a:endParaRPr>
          </a:p>
          <a:p>
            <a:pPr marR="0" lvl="0" rtl="0">
              <a:lnSpc>
                <a:spcPct val="150000"/>
              </a:lnSpc>
              <a:spcBef>
                <a:spcPts val="0"/>
              </a:spcBef>
              <a:spcAft>
                <a:spcPts val="0"/>
              </a:spcAft>
            </a:pPr>
            <a:endParaRPr lang="en-GB" b="0" i="0" u="none" strike="noStrike" cap="none" dirty="0">
              <a:solidFill>
                <a:schemeClr val="lt1"/>
              </a:solidFill>
              <a:latin typeface="Calibri"/>
              <a:ea typeface="Calibri"/>
              <a:cs typeface="Calibri"/>
              <a:sym typeface="Calibri"/>
            </a:endParaRPr>
          </a:p>
        </p:txBody>
      </p:sp>
      <p:sp>
        <p:nvSpPr>
          <p:cNvPr id="9" name="Google Shape;113;p2">
            <a:extLst>
              <a:ext uri="{FF2B5EF4-FFF2-40B4-BE49-F238E27FC236}">
                <a16:creationId xmlns:a16="http://schemas.microsoft.com/office/drawing/2014/main" id="{70D2ECFD-DD67-6346-86D6-28E94BF72DF8}"/>
              </a:ext>
            </a:extLst>
          </p:cNvPr>
          <p:cNvSpPr/>
          <p:nvPr/>
        </p:nvSpPr>
        <p:spPr>
          <a:xfrm>
            <a:off x="6334126" y="3136901"/>
            <a:ext cx="4528946" cy="3467099"/>
          </a:xfrm>
          <a:prstGeom prst="rect">
            <a:avLst/>
          </a:prstGeom>
          <a:solidFill>
            <a:srgbClr val="3F3F3F"/>
          </a:solidFill>
          <a:ln>
            <a:noFill/>
          </a:ln>
        </p:spPr>
        <p:txBody>
          <a:bodyPr spcFirstLastPara="1" wrap="square" lIns="91425" tIns="45700" rIns="91425" bIns="45700" anchor="t" anchorCtr="0">
            <a:noAutofit/>
          </a:bodyPr>
          <a:lstStyle/>
          <a:p>
            <a:pPr marL="285750" indent="-285750">
              <a:lnSpc>
                <a:spcPct val="150000"/>
              </a:lnSpc>
              <a:buFont typeface="Arial" panose="020B0604020202020204" pitchFamily="34" charset="0"/>
              <a:buChar char="•"/>
            </a:pPr>
            <a:r>
              <a:rPr lang="en-GB" sz="2400" dirty="0">
                <a:solidFill>
                  <a:schemeClr val="lt1"/>
                </a:solidFill>
                <a:latin typeface="Calibri"/>
                <a:ea typeface="Calibri"/>
                <a:cs typeface="Calibri"/>
              </a:rPr>
              <a:t>Team Progress Update and review milestones </a:t>
            </a:r>
          </a:p>
          <a:p>
            <a:pPr marL="285750" indent="-285750">
              <a:lnSpc>
                <a:spcPct val="150000"/>
              </a:lnSpc>
              <a:buFont typeface="Arial" panose="020B0604020202020204" pitchFamily="34" charset="0"/>
              <a:buChar char="•"/>
            </a:pPr>
            <a:r>
              <a:rPr lang="en-GB" sz="2400" dirty="0">
                <a:solidFill>
                  <a:schemeClr val="lt1"/>
                </a:solidFill>
                <a:latin typeface="Calibri"/>
                <a:ea typeface="Calibri"/>
                <a:cs typeface="Calibri"/>
              </a:rPr>
              <a:t>Capstone Project Final Presentation</a:t>
            </a:r>
          </a:p>
          <a:p>
            <a:pPr marL="285750" indent="-285750">
              <a:lnSpc>
                <a:spcPct val="150000"/>
              </a:lnSpc>
              <a:buFont typeface="Arial" panose="020B0604020202020204" pitchFamily="34" charset="0"/>
              <a:buChar char="•"/>
            </a:pPr>
            <a:r>
              <a:rPr lang="en-GB" sz="2400" dirty="0">
                <a:solidFill>
                  <a:schemeClr val="lt1"/>
                </a:solidFill>
                <a:latin typeface="Calibri"/>
                <a:ea typeface="Calibri"/>
                <a:cs typeface="Calibri"/>
              </a:rPr>
              <a:t>Team Wrap-Up and Self-Evaluation</a:t>
            </a:r>
          </a:p>
        </p:txBody>
      </p:sp>
    </p:spTree>
    <p:extLst>
      <p:ext uri="{BB962C8B-B14F-4D97-AF65-F5344CB8AC3E}">
        <p14:creationId xmlns:p14="http://schemas.microsoft.com/office/powerpoint/2010/main" val="135663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 (Summer)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1199653355"/>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BF00"/>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27985536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EB9-BC8C-4B01-A6E2-B932138C7969}"/>
              </a:ext>
            </a:extLst>
          </p:cNvPr>
          <p:cNvSpPr>
            <a:spLocks noGrp="1"/>
          </p:cNvSpPr>
          <p:nvPr>
            <p:ph type="title"/>
          </p:nvPr>
        </p:nvSpPr>
        <p:spPr/>
        <p:txBody>
          <a:bodyPr/>
          <a:lstStyle/>
          <a:p>
            <a:r>
              <a:rPr lang="en-GB" dirty="0">
                <a:latin typeface="+mn-lt"/>
              </a:rPr>
              <a:t>Benefits of Data Science Projects in Practice</a:t>
            </a:r>
          </a:p>
        </p:txBody>
      </p:sp>
      <p:sp>
        <p:nvSpPr>
          <p:cNvPr id="4" name="Content Placeholder 3">
            <a:extLst>
              <a:ext uri="{FF2B5EF4-FFF2-40B4-BE49-F238E27FC236}">
                <a16:creationId xmlns:a16="http://schemas.microsoft.com/office/drawing/2014/main" id="{8E63C997-99D2-4B6B-9B77-D45C469B2CC7}"/>
              </a:ext>
            </a:extLst>
          </p:cNvPr>
          <p:cNvSpPr>
            <a:spLocks noGrp="1"/>
          </p:cNvSpPr>
          <p:nvPr>
            <p:ph idx="1"/>
          </p:nvPr>
        </p:nvSpPr>
        <p:spPr>
          <a:xfrm>
            <a:off x="838200" y="1825625"/>
            <a:ext cx="7025639" cy="4351338"/>
          </a:xfrm>
        </p:spPr>
        <p:txBody>
          <a:bodyPr>
            <a:normAutofit/>
          </a:bodyPr>
          <a:lstStyle/>
          <a:p>
            <a:pPr marL="0" indent="0">
              <a:buNone/>
            </a:pPr>
            <a:r>
              <a:rPr lang="en-GB" sz="2400" dirty="0"/>
              <a:t>Students can face endless problems while working on a project, but only </a:t>
            </a:r>
            <a:r>
              <a:rPr lang="en-GB" sz="2400" b="1" dirty="0"/>
              <a:t>constant practice</a:t>
            </a:r>
            <a:r>
              <a:rPr lang="en-GB" sz="2400" dirty="0"/>
              <a:t> and learning can help them </a:t>
            </a:r>
            <a:r>
              <a:rPr lang="en-GB" sz="2400" b="1" dirty="0"/>
              <a:t>solve these problems</a:t>
            </a:r>
            <a:r>
              <a:rPr lang="en-GB" sz="2400" dirty="0"/>
              <a:t>. Good communication and </a:t>
            </a:r>
            <a:r>
              <a:rPr lang="en-GB" sz="2400" b="1" dirty="0"/>
              <a:t>intrinsic rewards </a:t>
            </a:r>
            <a:r>
              <a:rPr lang="en-GB" sz="2400" dirty="0"/>
              <a:t>drive success. </a:t>
            </a:r>
          </a:p>
          <a:p>
            <a:pPr marL="0" indent="0">
              <a:buNone/>
            </a:pPr>
            <a:endParaRPr lang="en-GB" sz="1400" dirty="0"/>
          </a:p>
          <a:p>
            <a:pPr marL="0" indent="0">
              <a:buNone/>
            </a:pPr>
            <a:r>
              <a:rPr lang="en-GB" sz="2400" dirty="0"/>
              <a:t>You can learn all the knowledge from a subject, but eventually what matters is </a:t>
            </a:r>
            <a:r>
              <a:rPr lang="en-GB" sz="2400" b="1" dirty="0"/>
              <a:t>how we implement </a:t>
            </a:r>
            <a:r>
              <a:rPr lang="en-GB" sz="2400" dirty="0"/>
              <a:t>this. Projects give us </a:t>
            </a:r>
            <a:r>
              <a:rPr lang="en-GB" sz="2400" b="1" dirty="0"/>
              <a:t>freedom to experiment </a:t>
            </a:r>
            <a:r>
              <a:rPr lang="en-GB" sz="2400" dirty="0"/>
              <a:t>and </a:t>
            </a:r>
            <a:r>
              <a:rPr lang="en-GB" sz="2400" b="1" dirty="0"/>
              <a:t>flexibility to use own learning styles </a:t>
            </a:r>
            <a:r>
              <a:rPr lang="en-GB" sz="2400" dirty="0"/>
              <a:t>to solve problems. </a:t>
            </a:r>
            <a:endParaRPr lang="en-GB" sz="2200" dirty="0"/>
          </a:p>
        </p:txBody>
      </p:sp>
      <p:pic>
        <p:nvPicPr>
          <p:cNvPr id="7" name="Picture 6">
            <a:extLst>
              <a:ext uri="{FF2B5EF4-FFF2-40B4-BE49-F238E27FC236}">
                <a16:creationId xmlns:a16="http://schemas.microsoft.com/office/drawing/2014/main" id="{5D2F707D-0044-4C07-97C4-651EC3A9334F}"/>
              </a:ext>
            </a:extLst>
          </p:cNvPr>
          <p:cNvPicPr>
            <a:picLocks noChangeAspect="1"/>
          </p:cNvPicPr>
          <p:nvPr/>
        </p:nvPicPr>
        <p:blipFill>
          <a:blip r:embed="rId3">
            <a:extLst>
              <a:ext uri="{28A0092B-C50C-407E-A947-70E740481C1C}">
                <a14:useLocalDpi xmlns:a14="http://schemas.microsoft.com/office/drawing/2010/main" val="0"/>
              </a:ext>
            </a:extLst>
          </a:blip>
          <a:srcRect l="17833" r="17833"/>
          <a:stretch/>
        </p:blipFill>
        <p:spPr>
          <a:xfrm>
            <a:off x="8230803" y="1681247"/>
            <a:ext cx="2895600" cy="3532438"/>
          </a:xfrm>
          <a:prstGeom prst="rect">
            <a:avLst/>
          </a:prstGeom>
        </p:spPr>
      </p:pic>
      <p:sp>
        <p:nvSpPr>
          <p:cNvPr id="11" name="Google Shape;113;p2">
            <a:extLst>
              <a:ext uri="{FF2B5EF4-FFF2-40B4-BE49-F238E27FC236}">
                <a16:creationId xmlns:a16="http://schemas.microsoft.com/office/drawing/2014/main" id="{9A9CCA4F-BFE3-4FEE-8419-83A0D567FA45}"/>
              </a:ext>
            </a:extLst>
          </p:cNvPr>
          <p:cNvSpPr/>
          <p:nvPr/>
        </p:nvSpPr>
        <p:spPr>
          <a:xfrm>
            <a:off x="838200" y="5479856"/>
            <a:ext cx="11088944" cy="1074099"/>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dirty="0">
                <a:solidFill>
                  <a:schemeClr val="bg1"/>
                </a:solidFill>
              </a:rPr>
              <a:t>Remember experience makes you more marketable, grow as a professional, and teaches you patience when working with teams (even through failure!)</a:t>
            </a:r>
            <a:endParaRPr dirty="0">
              <a:solidFill>
                <a:schemeClr val="bg1"/>
              </a:solidFill>
            </a:endParaRPr>
          </a:p>
        </p:txBody>
      </p:sp>
    </p:spTree>
    <p:extLst>
      <p:ext uri="{BB962C8B-B14F-4D97-AF65-F5344CB8AC3E}">
        <p14:creationId xmlns:p14="http://schemas.microsoft.com/office/powerpoint/2010/main" val="13478539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Scrum Framework</a:t>
            </a:r>
          </a:p>
        </p:txBody>
      </p:sp>
      <p:pic>
        <p:nvPicPr>
          <p:cNvPr id="9" name="Picture 8">
            <a:extLst>
              <a:ext uri="{FF2B5EF4-FFF2-40B4-BE49-F238E27FC236}">
                <a16:creationId xmlns:a16="http://schemas.microsoft.com/office/drawing/2014/main" id="{A6DFFC5E-D72C-45AC-A70F-DCE702C6D3E1}"/>
              </a:ext>
            </a:extLst>
          </p:cNvPr>
          <p:cNvPicPr>
            <a:picLocks noChangeAspect="1"/>
          </p:cNvPicPr>
          <p:nvPr/>
        </p:nvPicPr>
        <p:blipFill>
          <a:blip r:embed="rId2"/>
          <a:stretch>
            <a:fillRect/>
          </a:stretch>
        </p:blipFill>
        <p:spPr>
          <a:xfrm>
            <a:off x="838200" y="1565199"/>
            <a:ext cx="8924925" cy="4998550"/>
          </a:xfrm>
          <a:prstGeom prst="rect">
            <a:avLst/>
          </a:prstGeom>
        </p:spPr>
      </p:pic>
      <p:sp>
        <p:nvSpPr>
          <p:cNvPr id="4" name="Rectangle 3">
            <a:extLst>
              <a:ext uri="{FF2B5EF4-FFF2-40B4-BE49-F238E27FC236}">
                <a16:creationId xmlns:a16="http://schemas.microsoft.com/office/drawing/2014/main" id="{4ED02455-1C75-45F4-A53E-D18AD1B6E2DC}"/>
              </a:ext>
            </a:extLst>
          </p:cNvPr>
          <p:cNvSpPr/>
          <p:nvPr/>
        </p:nvSpPr>
        <p:spPr>
          <a:xfrm>
            <a:off x="8306301" y="5238185"/>
            <a:ext cx="1501441" cy="1325564"/>
          </a:xfrm>
          <a:prstGeom prst="rect">
            <a:avLst/>
          </a:prstGeom>
          <a:solidFill>
            <a:srgbClr val="FF0000">
              <a:alpha val="10196"/>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915868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EB9-BC8C-4B01-A6E2-B932138C7969}"/>
              </a:ext>
            </a:extLst>
          </p:cNvPr>
          <p:cNvSpPr>
            <a:spLocks noGrp="1"/>
          </p:cNvSpPr>
          <p:nvPr>
            <p:ph type="title"/>
          </p:nvPr>
        </p:nvSpPr>
        <p:spPr/>
        <p:txBody>
          <a:bodyPr/>
          <a:lstStyle/>
          <a:p>
            <a:r>
              <a:rPr lang="en-GB" dirty="0">
                <a:latin typeface="+mn-lt"/>
              </a:rPr>
              <a:t>Sprint Retrospective</a:t>
            </a:r>
          </a:p>
        </p:txBody>
      </p:sp>
      <p:sp>
        <p:nvSpPr>
          <p:cNvPr id="4" name="Content Placeholder 3">
            <a:extLst>
              <a:ext uri="{FF2B5EF4-FFF2-40B4-BE49-F238E27FC236}">
                <a16:creationId xmlns:a16="http://schemas.microsoft.com/office/drawing/2014/main" id="{8E63C997-99D2-4B6B-9B77-D45C469B2CC7}"/>
              </a:ext>
            </a:extLst>
          </p:cNvPr>
          <p:cNvSpPr>
            <a:spLocks noGrp="1"/>
          </p:cNvSpPr>
          <p:nvPr>
            <p:ph idx="1"/>
          </p:nvPr>
        </p:nvSpPr>
        <p:spPr>
          <a:xfrm>
            <a:off x="838201" y="1825625"/>
            <a:ext cx="6666186" cy="4351338"/>
          </a:xfrm>
        </p:spPr>
        <p:txBody>
          <a:bodyPr>
            <a:normAutofit/>
          </a:bodyPr>
          <a:lstStyle/>
          <a:p>
            <a:pPr marL="0" indent="0">
              <a:buNone/>
            </a:pPr>
            <a:r>
              <a:rPr lang="en-GB" sz="2400" dirty="0"/>
              <a:t>The sprint retrospective </a:t>
            </a:r>
            <a:r>
              <a:rPr lang="en-GB" sz="2400" b="1" dirty="0"/>
              <a:t>concludes</a:t>
            </a:r>
            <a:r>
              <a:rPr lang="en-GB" sz="2400" dirty="0"/>
              <a:t> the sprint. It is </a:t>
            </a:r>
            <a:r>
              <a:rPr lang="en-GB" sz="2400" b="1" dirty="0"/>
              <a:t>timeboxed </a:t>
            </a:r>
            <a:r>
              <a:rPr lang="en-GB" sz="2400" dirty="0"/>
              <a:t>to 60 minutes and is a </a:t>
            </a:r>
            <a:r>
              <a:rPr lang="en-GB" sz="2400" b="1" dirty="0"/>
              <a:t>detailed inspection </a:t>
            </a:r>
            <a:r>
              <a:rPr lang="en-GB" sz="2400" dirty="0"/>
              <a:t>of the team’s work. </a:t>
            </a:r>
          </a:p>
          <a:p>
            <a:pPr marL="0" indent="0">
              <a:buNone/>
            </a:pPr>
            <a:endParaRPr lang="en-GB" sz="1600" dirty="0"/>
          </a:p>
          <a:p>
            <a:pPr marL="0" indent="0">
              <a:buNone/>
            </a:pPr>
            <a:r>
              <a:rPr lang="en-GB" sz="2400" dirty="0"/>
              <a:t>This is </a:t>
            </a:r>
            <a:r>
              <a:rPr lang="en-GB" sz="2400" b="1" dirty="0"/>
              <a:t>led by the Scrum Master </a:t>
            </a:r>
            <a:r>
              <a:rPr lang="en-GB" sz="2400" dirty="0"/>
              <a:t>and looks to encourage the team to </a:t>
            </a:r>
            <a:r>
              <a:rPr lang="en-GB" sz="2400" b="1" dirty="0"/>
              <a:t>improve its process </a:t>
            </a:r>
            <a:r>
              <a:rPr lang="en-GB" sz="2400" dirty="0"/>
              <a:t>and practices to make it </a:t>
            </a:r>
            <a:r>
              <a:rPr lang="en-GB" sz="2400" b="1" dirty="0"/>
              <a:t>more effective </a:t>
            </a:r>
            <a:r>
              <a:rPr lang="en-GB" sz="2400" dirty="0"/>
              <a:t>and enjoyable next time. By the end you should have </a:t>
            </a:r>
            <a:r>
              <a:rPr lang="en-GB" sz="2400" b="1" dirty="0"/>
              <a:t>identified improvements. </a:t>
            </a:r>
            <a:endParaRPr lang="en-GB" sz="2200" b="1" dirty="0"/>
          </a:p>
        </p:txBody>
      </p:sp>
      <p:pic>
        <p:nvPicPr>
          <p:cNvPr id="7" name="Picture 6">
            <a:extLst>
              <a:ext uri="{FF2B5EF4-FFF2-40B4-BE49-F238E27FC236}">
                <a16:creationId xmlns:a16="http://schemas.microsoft.com/office/drawing/2014/main" id="{5D2F707D-0044-4C07-97C4-651EC3A9334F}"/>
              </a:ext>
            </a:extLst>
          </p:cNvPr>
          <p:cNvPicPr>
            <a:picLocks noChangeAspect="1"/>
          </p:cNvPicPr>
          <p:nvPr/>
        </p:nvPicPr>
        <p:blipFill>
          <a:blip r:embed="rId3">
            <a:extLst>
              <a:ext uri="{28A0092B-C50C-407E-A947-70E740481C1C}">
                <a14:useLocalDpi xmlns:a14="http://schemas.microsoft.com/office/drawing/2010/main" val="0"/>
              </a:ext>
            </a:extLst>
          </a:blip>
          <a:srcRect l="11568" r="11568"/>
          <a:stretch/>
        </p:blipFill>
        <p:spPr>
          <a:xfrm>
            <a:off x="8067095" y="1681247"/>
            <a:ext cx="2895600" cy="3532438"/>
          </a:xfrm>
          <a:prstGeom prst="rect">
            <a:avLst/>
          </a:prstGeom>
        </p:spPr>
      </p:pic>
      <p:sp>
        <p:nvSpPr>
          <p:cNvPr id="11" name="Google Shape;113;p2">
            <a:extLst>
              <a:ext uri="{FF2B5EF4-FFF2-40B4-BE49-F238E27FC236}">
                <a16:creationId xmlns:a16="http://schemas.microsoft.com/office/drawing/2014/main" id="{9A9CCA4F-BFE3-4FEE-8419-83A0D567FA45}"/>
              </a:ext>
            </a:extLst>
          </p:cNvPr>
          <p:cNvSpPr/>
          <p:nvPr/>
        </p:nvSpPr>
        <p:spPr>
          <a:xfrm>
            <a:off x="838200" y="5479856"/>
            <a:ext cx="11088944" cy="1074099"/>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dirty="0">
                <a:solidFill>
                  <a:schemeClr val="bg1"/>
                </a:solidFill>
              </a:rPr>
              <a:t>Three questions: What went well in the sprint? What could be improved? What will we commit to improve in the next sprint?</a:t>
            </a:r>
            <a:endParaRPr dirty="0">
              <a:solidFill>
                <a:schemeClr val="bg1"/>
              </a:solidFill>
            </a:endParaRPr>
          </a:p>
        </p:txBody>
      </p:sp>
    </p:spTree>
    <p:extLst>
      <p:ext uri="{BB962C8B-B14F-4D97-AF65-F5344CB8AC3E}">
        <p14:creationId xmlns:p14="http://schemas.microsoft.com/office/powerpoint/2010/main" val="26819956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432920-6631-4FD1-BB41-2728A985A429}"/>
              </a:ext>
            </a:extLst>
          </p:cNvPr>
          <p:cNvSpPr>
            <a:spLocks noGrp="1"/>
          </p:cNvSpPr>
          <p:nvPr>
            <p:ph type="title"/>
          </p:nvPr>
        </p:nvSpPr>
        <p:spPr/>
        <p:txBody>
          <a:bodyPr>
            <a:normAutofit/>
          </a:bodyPr>
          <a:lstStyle/>
          <a:p>
            <a:r>
              <a:rPr lang="en-GB" sz="3600" dirty="0">
                <a:latin typeface="+mn-lt"/>
              </a:rPr>
              <a:t>Share Conclusions: Sprint Retrospective</a:t>
            </a:r>
          </a:p>
        </p:txBody>
      </p:sp>
      <p:pic>
        <p:nvPicPr>
          <p:cNvPr id="7" name="Picture 6">
            <a:extLst>
              <a:ext uri="{FF2B5EF4-FFF2-40B4-BE49-F238E27FC236}">
                <a16:creationId xmlns:a16="http://schemas.microsoft.com/office/drawing/2014/main" id="{F5E9394B-86AD-4DEC-8F21-8A6475A148C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4119880" y="1889760"/>
            <a:ext cx="7233920" cy="4069080"/>
          </a:xfrm>
          <a:prstGeom prst="rect">
            <a:avLst/>
          </a:prstGeom>
        </p:spPr>
      </p:pic>
      <p:pic>
        <p:nvPicPr>
          <p:cNvPr id="3" name="Graphic 2" descr="Chat with solid fill">
            <a:extLst>
              <a:ext uri="{FF2B5EF4-FFF2-40B4-BE49-F238E27FC236}">
                <a16:creationId xmlns:a16="http://schemas.microsoft.com/office/drawing/2014/main" id="{0C6A5EDA-4B94-49B3-B72D-72D59092CF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7560" y="2098834"/>
            <a:ext cx="914400" cy="914400"/>
          </a:xfrm>
          <a:prstGeom prst="rect">
            <a:avLst/>
          </a:prstGeom>
        </p:spPr>
      </p:pic>
      <p:pic>
        <p:nvPicPr>
          <p:cNvPr id="9" name="Graphic 8" descr="Radio microphone with solid fill">
            <a:extLst>
              <a:ext uri="{FF2B5EF4-FFF2-40B4-BE49-F238E27FC236}">
                <a16:creationId xmlns:a16="http://schemas.microsoft.com/office/drawing/2014/main" id="{DCAB05F1-2D38-4CFD-8995-D9909EE76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7560" y="3421380"/>
            <a:ext cx="914400" cy="914400"/>
          </a:xfrm>
          <a:prstGeom prst="rect">
            <a:avLst/>
          </a:prstGeom>
        </p:spPr>
      </p:pic>
      <p:pic>
        <p:nvPicPr>
          <p:cNvPr id="11" name="Graphic 10" descr="Lecturer with solid fill">
            <a:extLst>
              <a:ext uri="{FF2B5EF4-FFF2-40B4-BE49-F238E27FC236}">
                <a16:creationId xmlns:a16="http://schemas.microsoft.com/office/drawing/2014/main" id="{0A2F1821-8100-40F7-B459-8C1858FBA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7560" y="4743926"/>
            <a:ext cx="914400" cy="914400"/>
          </a:xfrm>
          <a:prstGeom prst="rect">
            <a:avLst/>
          </a:prstGeom>
        </p:spPr>
      </p:pic>
    </p:spTree>
    <p:extLst>
      <p:ext uri="{BB962C8B-B14F-4D97-AF65-F5344CB8AC3E}">
        <p14:creationId xmlns:p14="http://schemas.microsoft.com/office/powerpoint/2010/main" val="13917913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EB9-BC8C-4B01-A6E2-B932138C7969}"/>
              </a:ext>
            </a:extLst>
          </p:cNvPr>
          <p:cNvSpPr>
            <a:spLocks noGrp="1"/>
          </p:cNvSpPr>
          <p:nvPr>
            <p:ph type="title"/>
          </p:nvPr>
        </p:nvSpPr>
        <p:spPr/>
        <p:txBody>
          <a:bodyPr/>
          <a:lstStyle/>
          <a:p>
            <a:r>
              <a:rPr lang="en-GB" dirty="0">
                <a:latin typeface="+mn-lt"/>
              </a:rPr>
              <a:t>Activity: End of Project Reflection</a:t>
            </a:r>
          </a:p>
        </p:txBody>
      </p:sp>
      <p:sp>
        <p:nvSpPr>
          <p:cNvPr id="4" name="Content Placeholder 3">
            <a:extLst>
              <a:ext uri="{FF2B5EF4-FFF2-40B4-BE49-F238E27FC236}">
                <a16:creationId xmlns:a16="http://schemas.microsoft.com/office/drawing/2014/main" id="{8E63C997-99D2-4B6B-9B77-D45C469B2CC7}"/>
              </a:ext>
            </a:extLst>
          </p:cNvPr>
          <p:cNvSpPr>
            <a:spLocks noGrp="1"/>
          </p:cNvSpPr>
          <p:nvPr>
            <p:ph idx="1"/>
          </p:nvPr>
        </p:nvSpPr>
        <p:spPr/>
        <p:txBody>
          <a:bodyPr>
            <a:normAutofit fontScale="92500" lnSpcReduction="10000"/>
          </a:bodyPr>
          <a:lstStyle/>
          <a:p>
            <a:pPr marL="0" indent="0">
              <a:buNone/>
            </a:pPr>
            <a:r>
              <a:rPr lang="en-GB" b="1" u="sng" dirty="0"/>
              <a:t>Article and/or Blog (Prompt Questions)</a:t>
            </a:r>
          </a:p>
          <a:p>
            <a:pPr marL="514350" indent="-514350">
              <a:buFont typeface="+mj-lt"/>
              <a:buAutoNum type="arabicPeriod"/>
            </a:pPr>
            <a:r>
              <a:rPr lang="en-GB" dirty="0"/>
              <a:t>Consider your skills at the start of the project and now at the end – how has the project supported your skills development journey?</a:t>
            </a:r>
            <a:endParaRPr lang="en-GB" b="0" i="0" dirty="0">
              <a:effectLst/>
            </a:endParaRPr>
          </a:p>
          <a:p>
            <a:pPr marL="514350" indent="-514350">
              <a:buFont typeface="+mj-lt"/>
              <a:buAutoNum type="arabicPeriod"/>
            </a:pPr>
            <a:r>
              <a:rPr lang="en-GB" b="0" i="0" dirty="0">
                <a:effectLst/>
              </a:rPr>
              <a:t>What are three take-aways that you can use moving forward in your career?</a:t>
            </a:r>
          </a:p>
          <a:p>
            <a:pPr marL="514350" indent="-514350">
              <a:buFont typeface="+mj-lt"/>
              <a:buAutoNum type="arabicPeriod"/>
            </a:pPr>
            <a:r>
              <a:rPr lang="en-GB" dirty="0"/>
              <a:t>What was your most surprised learning experience/activity completed? Why?</a:t>
            </a:r>
            <a:endParaRPr lang="en-GB" b="0" i="0" dirty="0">
              <a:effectLst/>
            </a:endParaRPr>
          </a:p>
          <a:p>
            <a:pPr marL="0" indent="0">
              <a:buNone/>
            </a:pPr>
            <a:endParaRPr lang="en-GB" b="1" u="sng" dirty="0"/>
          </a:p>
          <a:p>
            <a:pPr marL="0" indent="0">
              <a:buNone/>
            </a:pPr>
            <a:r>
              <a:rPr lang="en-GB" b="1" dirty="0"/>
              <a:t>Where to upload? </a:t>
            </a:r>
            <a:r>
              <a:rPr lang="en-GB" dirty="0"/>
              <a:t>You can write your article (min. 500 words) on your own website, send via email or connect via LinkedIn. Feel free to add screenshots of your dashboard and include notes from your final presentation.  </a:t>
            </a:r>
          </a:p>
        </p:txBody>
      </p:sp>
    </p:spTree>
    <p:extLst>
      <p:ext uri="{BB962C8B-B14F-4D97-AF65-F5344CB8AC3E}">
        <p14:creationId xmlns:p14="http://schemas.microsoft.com/office/powerpoint/2010/main" val="24909916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09D4-2BA1-47A6-8191-CE3CE6E83E8D}"/>
              </a:ext>
            </a:extLst>
          </p:cNvPr>
          <p:cNvSpPr>
            <a:spLocks noGrp="1"/>
          </p:cNvSpPr>
          <p:nvPr>
            <p:ph type="title"/>
          </p:nvPr>
        </p:nvSpPr>
        <p:spPr/>
        <p:txBody>
          <a:bodyPr/>
          <a:lstStyle/>
          <a:p>
            <a:r>
              <a:rPr lang="en-GB">
                <a:latin typeface="+mn-lt"/>
              </a:rPr>
              <a:t>Recommended reading</a:t>
            </a:r>
          </a:p>
        </p:txBody>
      </p:sp>
      <p:sp>
        <p:nvSpPr>
          <p:cNvPr id="3" name="Content Placeholder 2">
            <a:extLst>
              <a:ext uri="{FF2B5EF4-FFF2-40B4-BE49-F238E27FC236}">
                <a16:creationId xmlns:a16="http://schemas.microsoft.com/office/drawing/2014/main" id="{A258AD00-3469-4C3B-899A-35455EA83FCF}"/>
              </a:ext>
            </a:extLst>
          </p:cNvPr>
          <p:cNvSpPr>
            <a:spLocks noGrp="1"/>
          </p:cNvSpPr>
          <p:nvPr>
            <p:ph idx="1"/>
          </p:nvPr>
        </p:nvSpPr>
        <p:spPr>
          <a:xfrm>
            <a:off x="838200" y="1825625"/>
            <a:ext cx="10515600" cy="4667250"/>
          </a:xfrm>
        </p:spPr>
        <p:txBody>
          <a:bodyPr>
            <a:normAutofit lnSpcReduction="10000"/>
          </a:bodyPr>
          <a:lstStyle/>
          <a:p>
            <a:pPr marL="0" indent="0">
              <a:buNone/>
            </a:pPr>
            <a:r>
              <a:rPr lang="en-GB"/>
              <a:t>Ghandi, P., Bhatia, S. and Dev, K. (2021) </a:t>
            </a:r>
            <a:r>
              <a:rPr lang="en-GB" i="1"/>
              <a:t>Data Driven Decision Making using Analytics. </a:t>
            </a:r>
            <a:r>
              <a:rPr lang="en-GB"/>
              <a:t>Abingdon, Oxon: CRC Press. </a:t>
            </a:r>
          </a:p>
          <a:p>
            <a:pPr marL="0" indent="0">
              <a:buNone/>
            </a:pPr>
            <a:endParaRPr lang="en-GB" sz="1200"/>
          </a:p>
          <a:p>
            <a:pPr marL="0" indent="0">
              <a:buNone/>
            </a:pPr>
            <a:r>
              <a:rPr lang="en-GB"/>
              <a:t>Malviya, A. and Malmgren, M. (2018) </a:t>
            </a:r>
            <a:r>
              <a:rPr lang="en-GB" i="1"/>
              <a:t>Big Data for Managers: Creating Value. </a:t>
            </a:r>
            <a:r>
              <a:rPr lang="en-GB"/>
              <a:t>New York: Routledge. </a:t>
            </a:r>
          </a:p>
          <a:p>
            <a:pPr marL="0" indent="0">
              <a:buNone/>
            </a:pPr>
            <a:endParaRPr lang="en-GB" sz="1200"/>
          </a:p>
          <a:p>
            <a:pPr marL="0" indent="0">
              <a:buNone/>
            </a:pPr>
            <a:r>
              <a:rPr lang="en-GB"/>
              <a:t>O’Keefe, K. and O’Brien, D. (2018) </a:t>
            </a:r>
            <a:r>
              <a:rPr lang="en-GB" i="1"/>
              <a:t>Ethical Data and Information Management: Concepts, Tools and Methods</a:t>
            </a:r>
            <a:r>
              <a:rPr lang="en-GB"/>
              <a:t>. London: Kogan Page. </a:t>
            </a:r>
          </a:p>
          <a:p>
            <a:pPr marL="0" indent="0">
              <a:buNone/>
            </a:pPr>
            <a:endParaRPr lang="en-GB" sz="1200"/>
          </a:p>
          <a:p>
            <a:pPr marL="0" indent="0">
              <a:buNone/>
            </a:pPr>
            <a:r>
              <a:rPr lang="en-GB"/>
              <a:t>Subramaniam, M. (2022) </a:t>
            </a:r>
            <a:r>
              <a:rPr lang="en-GB" i="1"/>
              <a:t>The Future of Competitive Strategy: Unleashing the Power of Data and Digital Ecosystems. </a:t>
            </a:r>
            <a:r>
              <a:rPr lang="en-GB"/>
              <a:t>Boston: MIT Press. </a:t>
            </a:r>
          </a:p>
          <a:p>
            <a:pPr marL="0" indent="0">
              <a:buNone/>
            </a:pPr>
            <a:endParaRPr lang="en-GB" sz="1200"/>
          </a:p>
        </p:txBody>
      </p:sp>
    </p:spTree>
    <p:extLst>
      <p:ext uri="{BB962C8B-B14F-4D97-AF65-F5344CB8AC3E}">
        <p14:creationId xmlns:p14="http://schemas.microsoft.com/office/powerpoint/2010/main" val="7222147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white printer paper with black text">
            <a:extLst>
              <a:ext uri="{FF2B5EF4-FFF2-40B4-BE49-F238E27FC236}">
                <a16:creationId xmlns:a16="http://schemas.microsoft.com/office/drawing/2014/main" id="{4D28243F-CC9C-403F-A139-E81D88DFA9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44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982698920"/>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783952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1E6819-C06A-5643-8B21-E227B84F2B3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230100" cy="6858000"/>
          </a:xfrm>
          <a:prstGeom prst="rect">
            <a:avLst/>
          </a:prstGeom>
        </p:spPr>
      </p:pic>
      <p:sp>
        <p:nvSpPr>
          <p:cNvPr id="4" name="TextBox 3">
            <a:extLst>
              <a:ext uri="{FF2B5EF4-FFF2-40B4-BE49-F238E27FC236}">
                <a16:creationId xmlns:a16="http://schemas.microsoft.com/office/drawing/2014/main" id="{7657B808-48D4-3143-B320-25979112EF8E}"/>
              </a:ext>
            </a:extLst>
          </p:cNvPr>
          <p:cNvSpPr txBox="1"/>
          <p:nvPr/>
        </p:nvSpPr>
        <p:spPr>
          <a:xfrm>
            <a:off x="3174998" y="2107584"/>
            <a:ext cx="5943600" cy="3027554"/>
          </a:xfrm>
          <a:prstGeom prst="rect">
            <a:avLst/>
          </a:prstGeom>
          <a:solidFill>
            <a:srgbClr val="FFFFFF">
              <a:alpha val="60784"/>
            </a:srgbClr>
          </a:solidFill>
          <a:ln>
            <a:noFill/>
          </a:ln>
        </p:spPr>
        <p:txBody>
          <a:bodyPr wrap="square" lIns="90000" rtlCol="0">
            <a:noAutofit/>
          </a:bodyPr>
          <a:lstStyle/>
          <a:p>
            <a:endParaRPr lang="en-US" sz="3600" b="1" dirty="0"/>
          </a:p>
          <a:p>
            <a:pPr algn="ctr"/>
            <a:r>
              <a:rPr lang="en-US" sz="6000" b="1" dirty="0"/>
              <a:t>Data Terms &amp; Jargon Busting</a:t>
            </a:r>
            <a:r>
              <a:rPr lang="en-US" sz="6600" b="1" dirty="0"/>
              <a:t> </a:t>
            </a:r>
          </a:p>
        </p:txBody>
      </p:sp>
    </p:spTree>
    <p:extLst>
      <p:ext uri="{BB962C8B-B14F-4D97-AF65-F5344CB8AC3E}">
        <p14:creationId xmlns:p14="http://schemas.microsoft.com/office/powerpoint/2010/main" val="43889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0E0D-F733-4668-A98F-B503DAE2997A}"/>
              </a:ext>
            </a:extLst>
          </p:cNvPr>
          <p:cNvSpPr>
            <a:spLocks noGrp="1"/>
          </p:cNvSpPr>
          <p:nvPr>
            <p:ph type="title"/>
          </p:nvPr>
        </p:nvSpPr>
        <p:spPr/>
        <p:txBody>
          <a:bodyPr/>
          <a:lstStyle/>
          <a:p>
            <a:r>
              <a:rPr lang="en-GB" dirty="0">
                <a:latin typeface="+mn-lt"/>
              </a:rPr>
              <a:t>Expanding on the use of a data dictionary</a:t>
            </a:r>
          </a:p>
        </p:txBody>
      </p:sp>
      <p:sp>
        <p:nvSpPr>
          <p:cNvPr id="16" name="Rectangle 15">
            <a:extLst>
              <a:ext uri="{FF2B5EF4-FFF2-40B4-BE49-F238E27FC236}">
                <a16:creationId xmlns:a16="http://schemas.microsoft.com/office/drawing/2014/main" id="{12114517-43DF-4237-96F0-93A3FF0C7C36}"/>
              </a:ext>
            </a:extLst>
          </p:cNvPr>
          <p:cNvSpPr/>
          <p:nvPr/>
        </p:nvSpPr>
        <p:spPr>
          <a:xfrm>
            <a:off x="838200" y="2090172"/>
            <a:ext cx="5257800" cy="2677656"/>
          </a:xfrm>
          <a:prstGeom prst="rect">
            <a:avLst/>
          </a:prstGeom>
        </p:spPr>
        <p:txBody>
          <a:bodyPr wrap="square">
            <a:spAutoFit/>
          </a:bodyPr>
          <a:lstStyle/>
          <a:p>
            <a:pPr marL="0" indent="0">
              <a:buNone/>
            </a:pPr>
            <a:r>
              <a:rPr lang="en-US" sz="2800" dirty="0"/>
              <a:t>Whilst a </a:t>
            </a:r>
            <a:r>
              <a:rPr lang="en-US" sz="2800" b="1" dirty="0"/>
              <a:t>data dictionary </a:t>
            </a:r>
            <a:r>
              <a:rPr lang="en-US" sz="2800" dirty="0"/>
              <a:t>is often reserved for databases or software development/programming, in their simplest form they provide a </a:t>
            </a:r>
            <a:r>
              <a:rPr lang="en-GB" sz="2800" b="1" dirty="0"/>
              <a:t>formalised</a:t>
            </a:r>
            <a:r>
              <a:rPr lang="en-US" sz="2800" dirty="0"/>
              <a:t> and </a:t>
            </a:r>
            <a:r>
              <a:rPr lang="en-US" sz="2800" b="1" dirty="0"/>
              <a:t>controlled </a:t>
            </a:r>
            <a:r>
              <a:rPr lang="en-US" sz="2800" dirty="0"/>
              <a:t>means of </a:t>
            </a:r>
            <a:r>
              <a:rPr lang="en-US" sz="2800" b="1" dirty="0"/>
              <a:t>naming </a:t>
            </a:r>
            <a:r>
              <a:rPr lang="en-US" sz="2800" dirty="0"/>
              <a:t>and </a:t>
            </a:r>
            <a:r>
              <a:rPr lang="en-US" sz="2800" b="1" dirty="0"/>
              <a:t>defining</a:t>
            </a:r>
            <a:r>
              <a:rPr lang="en-US" sz="2800" dirty="0"/>
              <a:t> items.  </a:t>
            </a:r>
          </a:p>
        </p:txBody>
      </p:sp>
      <p:pic>
        <p:nvPicPr>
          <p:cNvPr id="4" name="Picture 3">
            <a:extLst>
              <a:ext uri="{FF2B5EF4-FFF2-40B4-BE49-F238E27FC236}">
                <a16:creationId xmlns:a16="http://schemas.microsoft.com/office/drawing/2014/main" id="{758B8C83-795D-034F-A2EA-708ADCED9F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88507" y="1898457"/>
            <a:ext cx="5060445" cy="3373630"/>
          </a:xfrm>
          <a:prstGeom prst="rect">
            <a:avLst/>
          </a:prstGeom>
        </p:spPr>
      </p:pic>
      <p:sp>
        <p:nvSpPr>
          <p:cNvPr id="5" name="Google Shape;113;p2">
            <a:extLst>
              <a:ext uri="{FF2B5EF4-FFF2-40B4-BE49-F238E27FC236}">
                <a16:creationId xmlns:a16="http://schemas.microsoft.com/office/drawing/2014/main" id="{CA04AB5A-BC4A-0148-87A7-C7C5BE3E72ED}"/>
              </a:ext>
            </a:extLst>
          </p:cNvPr>
          <p:cNvSpPr/>
          <p:nvPr/>
        </p:nvSpPr>
        <p:spPr>
          <a:xfrm>
            <a:off x="838200" y="5479856"/>
            <a:ext cx="11088944" cy="1074099"/>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b="0" i="0" u="none" strike="noStrike" cap="none" dirty="0">
                <a:solidFill>
                  <a:schemeClr val="lt1"/>
                </a:solidFill>
                <a:latin typeface="Calibri"/>
                <a:ea typeface="Calibri"/>
                <a:cs typeface="Calibri"/>
                <a:sym typeface="Calibri"/>
              </a:rPr>
              <a:t>What we want to be able to do is to </a:t>
            </a:r>
            <a:r>
              <a:rPr lang="en-GB" sz="2400" b="1" i="0" u="none" strike="noStrike" cap="none" dirty="0">
                <a:solidFill>
                  <a:schemeClr val="lt1"/>
                </a:solidFill>
                <a:latin typeface="Calibri"/>
                <a:ea typeface="Calibri"/>
                <a:cs typeface="Calibri"/>
                <a:sym typeface="Calibri"/>
              </a:rPr>
              <a:t>build </a:t>
            </a:r>
            <a:r>
              <a:rPr lang="en-GB" sz="2400" dirty="0">
                <a:solidFill>
                  <a:schemeClr val="lt1"/>
                </a:solidFill>
                <a:latin typeface="Calibri"/>
                <a:ea typeface="Calibri"/>
                <a:cs typeface="Calibri"/>
                <a:sym typeface="Calibri"/>
              </a:rPr>
              <a:t>on </a:t>
            </a:r>
            <a:r>
              <a:rPr lang="en-GB" sz="2400" b="0" i="0" u="none" strike="noStrike" cap="none" dirty="0">
                <a:solidFill>
                  <a:schemeClr val="lt1"/>
                </a:solidFill>
                <a:latin typeface="Calibri"/>
                <a:ea typeface="Calibri"/>
                <a:cs typeface="Calibri"/>
                <a:sym typeface="Calibri"/>
              </a:rPr>
              <a:t>our own understanding of key terms and then use this within our teams to create a </a:t>
            </a:r>
            <a:r>
              <a:rPr lang="en-GB" sz="2400" b="1" i="0" u="none" strike="noStrike" cap="none" dirty="0">
                <a:solidFill>
                  <a:schemeClr val="lt1"/>
                </a:solidFill>
                <a:latin typeface="Calibri"/>
                <a:ea typeface="Calibri"/>
                <a:cs typeface="Calibri"/>
                <a:sym typeface="Calibri"/>
              </a:rPr>
              <a:t>shared understanding</a:t>
            </a:r>
            <a:r>
              <a:rPr lang="en-GB" sz="2400" b="0" i="0" u="none" strike="noStrike" cap="none" dirty="0">
                <a:solidFill>
                  <a:schemeClr val="lt1"/>
                </a:solidFill>
                <a:latin typeface="Calibri"/>
                <a:ea typeface="Calibri"/>
                <a:cs typeface="Calibri"/>
                <a:sym typeface="Calibri"/>
              </a:rPr>
              <a:t>. </a:t>
            </a:r>
            <a:endParaRPr dirty="0"/>
          </a:p>
        </p:txBody>
      </p:sp>
    </p:spTree>
    <p:extLst>
      <p:ext uri="{BB962C8B-B14F-4D97-AF65-F5344CB8AC3E}">
        <p14:creationId xmlns:p14="http://schemas.microsoft.com/office/powerpoint/2010/main" val="3246036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EB9-BC8C-4B01-A6E2-B932138C7969}"/>
              </a:ext>
            </a:extLst>
          </p:cNvPr>
          <p:cNvSpPr>
            <a:spLocks noGrp="1"/>
          </p:cNvSpPr>
          <p:nvPr>
            <p:ph type="title"/>
          </p:nvPr>
        </p:nvSpPr>
        <p:spPr/>
        <p:txBody>
          <a:bodyPr/>
          <a:lstStyle/>
          <a:p>
            <a:r>
              <a:rPr lang="en-GB" dirty="0">
                <a:latin typeface="+mn-lt"/>
              </a:rPr>
              <a:t>Activity: Agree shared meaning of terms</a:t>
            </a:r>
          </a:p>
        </p:txBody>
      </p:sp>
      <p:graphicFrame>
        <p:nvGraphicFramePr>
          <p:cNvPr id="5" name="Table 5">
            <a:extLst>
              <a:ext uri="{FF2B5EF4-FFF2-40B4-BE49-F238E27FC236}">
                <a16:creationId xmlns:a16="http://schemas.microsoft.com/office/drawing/2014/main" id="{FC0252EC-4F51-4900-88C5-6094EA2424C2}"/>
              </a:ext>
            </a:extLst>
          </p:cNvPr>
          <p:cNvGraphicFramePr>
            <a:graphicFrameLocks noGrp="1"/>
          </p:cNvGraphicFramePr>
          <p:nvPr>
            <p:ph idx="1"/>
            <p:extLst>
              <p:ext uri="{D42A27DB-BD31-4B8C-83A1-F6EECF244321}">
                <p14:modId xmlns:p14="http://schemas.microsoft.com/office/powerpoint/2010/main" val="1438404940"/>
              </p:ext>
            </p:extLst>
          </p:nvPr>
        </p:nvGraphicFramePr>
        <p:xfrm>
          <a:off x="838200" y="1825625"/>
          <a:ext cx="10515600" cy="39014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1532796598"/>
                    </a:ext>
                  </a:extLst>
                </a:gridCol>
                <a:gridCol w="2103120">
                  <a:extLst>
                    <a:ext uri="{9D8B030D-6E8A-4147-A177-3AD203B41FA5}">
                      <a16:colId xmlns:a16="http://schemas.microsoft.com/office/drawing/2014/main" val="3233193122"/>
                    </a:ext>
                  </a:extLst>
                </a:gridCol>
                <a:gridCol w="2103120">
                  <a:extLst>
                    <a:ext uri="{9D8B030D-6E8A-4147-A177-3AD203B41FA5}">
                      <a16:colId xmlns:a16="http://schemas.microsoft.com/office/drawing/2014/main" val="1566512413"/>
                    </a:ext>
                  </a:extLst>
                </a:gridCol>
                <a:gridCol w="2103120">
                  <a:extLst>
                    <a:ext uri="{9D8B030D-6E8A-4147-A177-3AD203B41FA5}">
                      <a16:colId xmlns:a16="http://schemas.microsoft.com/office/drawing/2014/main" val="1761126249"/>
                    </a:ext>
                  </a:extLst>
                </a:gridCol>
                <a:gridCol w="2103120">
                  <a:extLst>
                    <a:ext uri="{9D8B030D-6E8A-4147-A177-3AD203B41FA5}">
                      <a16:colId xmlns:a16="http://schemas.microsoft.com/office/drawing/2014/main" val="285506442"/>
                    </a:ext>
                  </a:extLst>
                </a:gridCol>
              </a:tblGrid>
              <a:tr h="370840">
                <a:tc>
                  <a:txBody>
                    <a:bodyPr/>
                    <a:lstStyle/>
                    <a:p>
                      <a:r>
                        <a:rPr lang="en-GB" sz="2000" b="1" dirty="0"/>
                        <a:t>Datasets</a:t>
                      </a:r>
                    </a:p>
                  </a:txBody>
                  <a:tcPr/>
                </a:tc>
                <a:tc>
                  <a:txBody>
                    <a:bodyPr/>
                    <a:lstStyle/>
                    <a:p>
                      <a:r>
                        <a:rPr lang="en-GB" sz="2000" b="1" dirty="0"/>
                        <a:t>Data granularity</a:t>
                      </a:r>
                    </a:p>
                  </a:txBody>
                  <a:tcPr/>
                </a:tc>
                <a:tc>
                  <a:txBody>
                    <a:bodyPr/>
                    <a:lstStyle/>
                    <a:p>
                      <a:r>
                        <a:rPr lang="en-GB" sz="2000" b="1" dirty="0"/>
                        <a:t>Data analysis</a:t>
                      </a:r>
                    </a:p>
                  </a:txBody>
                  <a:tcPr/>
                </a:tc>
                <a:tc>
                  <a:txBody>
                    <a:bodyPr/>
                    <a:lstStyle/>
                    <a:p>
                      <a:r>
                        <a:rPr lang="en-GB" sz="2000" b="1" dirty="0"/>
                        <a:t>Data storage</a:t>
                      </a:r>
                    </a:p>
                  </a:txBody>
                  <a:tcPr/>
                </a:tc>
                <a:tc>
                  <a:txBody>
                    <a:bodyPr/>
                    <a:lstStyle/>
                    <a:p>
                      <a:r>
                        <a:rPr lang="en-GB" sz="2000" b="1" dirty="0"/>
                        <a:t>Data table</a:t>
                      </a:r>
                    </a:p>
                  </a:txBody>
                  <a:tcPr/>
                </a:tc>
                <a:extLst>
                  <a:ext uri="{0D108BD9-81ED-4DB2-BD59-A6C34878D82A}">
                    <a16:rowId xmlns:a16="http://schemas.microsoft.com/office/drawing/2014/main" val="2109415097"/>
                  </a:ext>
                </a:extLst>
              </a:tr>
              <a:tr h="370840">
                <a:tc>
                  <a:txBody>
                    <a:bodyPr/>
                    <a:lstStyle/>
                    <a:p>
                      <a:r>
                        <a:rPr lang="en-GB" sz="2000" b="1" dirty="0"/>
                        <a:t>Data outliers</a:t>
                      </a:r>
                    </a:p>
                  </a:txBody>
                  <a:tcPr/>
                </a:tc>
                <a:tc>
                  <a:txBody>
                    <a:bodyPr/>
                    <a:lstStyle/>
                    <a:p>
                      <a:r>
                        <a:rPr lang="en-GB" sz="2000" b="1" dirty="0"/>
                        <a:t>PowerBi</a:t>
                      </a:r>
                    </a:p>
                  </a:txBody>
                  <a:tcPr/>
                </a:tc>
                <a:tc>
                  <a:txBody>
                    <a:bodyPr/>
                    <a:lstStyle/>
                    <a:p>
                      <a:r>
                        <a:rPr lang="en-GB" sz="2000" b="1" dirty="0"/>
                        <a:t>Relationships and Cardinality</a:t>
                      </a:r>
                    </a:p>
                  </a:txBody>
                  <a:tcPr/>
                </a:tc>
                <a:tc>
                  <a:txBody>
                    <a:bodyPr/>
                    <a:lstStyle/>
                    <a:p>
                      <a:r>
                        <a:rPr lang="en-GB" sz="2000" b="1" dirty="0"/>
                        <a:t>Data import errors</a:t>
                      </a:r>
                    </a:p>
                  </a:txBody>
                  <a:tcPr/>
                </a:tc>
                <a:tc>
                  <a:txBody>
                    <a:bodyPr/>
                    <a:lstStyle/>
                    <a:p>
                      <a:r>
                        <a:rPr lang="en-GB" sz="2000" b="1" dirty="0"/>
                        <a:t>Group and bin data</a:t>
                      </a:r>
                    </a:p>
                  </a:txBody>
                  <a:tcPr/>
                </a:tc>
                <a:extLst>
                  <a:ext uri="{0D108BD9-81ED-4DB2-BD59-A6C34878D82A}">
                    <a16:rowId xmlns:a16="http://schemas.microsoft.com/office/drawing/2014/main" val="3817300077"/>
                  </a:ext>
                </a:extLst>
              </a:tr>
              <a:tr h="370840">
                <a:tc>
                  <a:txBody>
                    <a:bodyPr/>
                    <a:lstStyle/>
                    <a:p>
                      <a:r>
                        <a:rPr lang="en-GB" sz="2000" b="1" dirty="0"/>
                        <a:t>Data Structure</a:t>
                      </a:r>
                    </a:p>
                  </a:txBody>
                  <a:tcPr/>
                </a:tc>
                <a:tc>
                  <a:txBody>
                    <a:bodyPr/>
                    <a:lstStyle/>
                    <a:p>
                      <a:r>
                        <a:rPr lang="en-GB" sz="2000" b="1" dirty="0"/>
                        <a:t>Relationship dependencies</a:t>
                      </a:r>
                    </a:p>
                  </a:txBody>
                  <a:tcPr/>
                </a:tc>
                <a:tc>
                  <a:txBody>
                    <a:bodyPr/>
                    <a:lstStyle/>
                    <a:p>
                      <a:r>
                        <a:rPr lang="en-GB" sz="2000" b="1" dirty="0"/>
                        <a:t>Data classification</a:t>
                      </a:r>
                    </a:p>
                  </a:txBody>
                  <a:tcPr/>
                </a:tc>
                <a:tc>
                  <a:txBody>
                    <a:bodyPr/>
                    <a:lstStyle/>
                    <a:p>
                      <a:r>
                        <a:rPr lang="en-GB" sz="2000" b="1" dirty="0"/>
                        <a:t>Visualise data</a:t>
                      </a:r>
                    </a:p>
                  </a:txBody>
                  <a:tcPr/>
                </a:tc>
                <a:tc>
                  <a:txBody>
                    <a:bodyPr/>
                    <a:lstStyle/>
                    <a:p>
                      <a:r>
                        <a:rPr lang="en-GB" sz="2000" b="1" dirty="0"/>
                        <a:t>Troubleshooting</a:t>
                      </a:r>
                    </a:p>
                  </a:txBody>
                  <a:tcPr/>
                </a:tc>
                <a:extLst>
                  <a:ext uri="{0D108BD9-81ED-4DB2-BD59-A6C34878D82A}">
                    <a16:rowId xmlns:a16="http://schemas.microsoft.com/office/drawing/2014/main" val="468888614"/>
                  </a:ext>
                </a:extLst>
              </a:tr>
              <a:tr h="370840">
                <a:tc>
                  <a:txBody>
                    <a:bodyPr/>
                    <a:lstStyle/>
                    <a:p>
                      <a:r>
                        <a:rPr lang="en-GB" sz="2000" b="1" dirty="0"/>
                        <a:t>Database</a:t>
                      </a:r>
                    </a:p>
                  </a:txBody>
                  <a:tcPr/>
                </a:tc>
                <a:tc>
                  <a:txBody>
                    <a:bodyPr/>
                    <a:lstStyle/>
                    <a:p>
                      <a:r>
                        <a:rPr lang="en-GB" sz="2000" b="1" dirty="0"/>
                        <a:t>Data Model</a:t>
                      </a:r>
                    </a:p>
                  </a:txBody>
                  <a:tcPr/>
                </a:tc>
                <a:tc>
                  <a:txBody>
                    <a:bodyPr/>
                    <a:lstStyle/>
                    <a:p>
                      <a:r>
                        <a:rPr lang="en-GB" sz="2000" b="1" dirty="0"/>
                        <a:t>Performance optimisation</a:t>
                      </a:r>
                    </a:p>
                  </a:txBody>
                  <a:tcPr/>
                </a:tc>
                <a:tc>
                  <a:txBody>
                    <a:bodyPr/>
                    <a:lstStyle/>
                    <a:p>
                      <a:r>
                        <a:rPr lang="en-GB" sz="2000" b="1" dirty="0"/>
                        <a:t>Data Reporting</a:t>
                      </a:r>
                    </a:p>
                  </a:txBody>
                  <a:tcPr/>
                </a:tc>
                <a:tc>
                  <a:txBody>
                    <a:bodyPr/>
                    <a:lstStyle/>
                    <a:p>
                      <a:r>
                        <a:rPr lang="en-GB" sz="2000" b="1" dirty="0"/>
                        <a:t>Data Dashboard</a:t>
                      </a:r>
                    </a:p>
                  </a:txBody>
                  <a:tcPr/>
                </a:tc>
                <a:extLst>
                  <a:ext uri="{0D108BD9-81ED-4DB2-BD59-A6C34878D82A}">
                    <a16:rowId xmlns:a16="http://schemas.microsoft.com/office/drawing/2014/main" val="518300234"/>
                  </a:ext>
                </a:extLst>
              </a:tr>
              <a:tr h="370840">
                <a:tc>
                  <a:txBody>
                    <a:bodyPr/>
                    <a:lstStyle/>
                    <a:p>
                      <a:r>
                        <a:rPr lang="en-GB" sz="2000" b="1" dirty="0"/>
                        <a:t>Data schemas and hierarchies</a:t>
                      </a:r>
                    </a:p>
                  </a:txBody>
                  <a:tcPr/>
                </a:tc>
                <a:tc>
                  <a:txBody>
                    <a:bodyPr/>
                    <a:lstStyle/>
                    <a:p>
                      <a:r>
                        <a:rPr lang="en-GB" sz="2000" b="1" dirty="0"/>
                        <a:t>Import Data</a:t>
                      </a:r>
                    </a:p>
                  </a:txBody>
                  <a:tcPr/>
                </a:tc>
                <a:tc>
                  <a:txBody>
                    <a:bodyPr/>
                    <a:lstStyle/>
                    <a:p>
                      <a:r>
                        <a:rPr lang="en-GB" sz="2000" b="1" dirty="0"/>
                        <a:t>Key Performance Indicators</a:t>
                      </a:r>
                    </a:p>
                  </a:txBody>
                  <a:tcPr/>
                </a:tc>
                <a:tc>
                  <a:txBody>
                    <a:bodyPr/>
                    <a:lstStyle/>
                    <a:p>
                      <a:r>
                        <a:rPr lang="en-GB" sz="2000" b="1" dirty="0"/>
                        <a:t>Format and configure visuals</a:t>
                      </a:r>
                    </a:p>
                  </a:txBody>
                  <a:tcPr/>
                </a:tc>
                <a:tc>
                  <a:txBody>
                    <a:bodyPr/>
                    <a:lstStyle/>
                    <a:p>
                      <a:r>
                        <a:rPr lang="en-GB" sz="2000" b="1" dirty="0"/>
                        <a:t>Custom Visuals</a:t>
                      </a:r>
                    </a:p>
                  </a:txBody>
                  <a:tcPr/>
                </a:tc>
                <a:extLst>
                  <a:ext uri="{0D108BD9-81ED-4DB2-BD59-A6C34878D82A}">
                    <a16:rowId xmlns:a16="http://schemas.microsoft.com/office/drawing/2014/main" val="2065467613"/>
                  </a:ext>
                </a:extLst>
              </a:tr>
              <a:tr h="370840">
                <a:tc>
                  <a:txBody>
                    <a:bodyPr/>
                    <a:lstStyle/>
                    <a:p>
                      <a:r>
                        <a:rPr lang="en-GB" sz="2000" b="1" dirty="0"/>
                        <a:t>Statistical functions</a:t>
                      </a:r>
                    </a:p>
                  </a:txBody>
                  <a:tcPr/>
                </a:tc>
                <a:tc>
                  <a:txBody>
                    <a:bodyPr/>
                    <a:lstStyle/>
                    <a:p>
                      <a:r>
                        <a:rPr lang="en-GB" sz="2000" b="1" dirty="0"/>
                        <a:t>Clustering</a:t>
                      </a:r>
                    </a:p>
                  </a:txBody>
                  <a:tcPr/>
                </a:tc>
                <a:tc>
                  <a:txBody>
                    <a:bodyPr/>
                    <a:lstStyle/>
                    <a:p>
                      <a:r>
                        <a:rPr lang="en-GB" sz="2000" b="1" dirty="0"/>
                        <a:t>AI Insights</a:t>
                      </a:r>
                    </a:p>
                  </a:txBody>
                  <a:tcPr/>
                </a:tc>
                <a:tc>
                  <a:txBody>
                    <a:bodyPr/>
                    <a:lstStyle/>
                    <a:p>
                      <a:r>
                        <a:rPr lang="en-GB" sz="2000" b="1" dirty="0"/>
                        <a:t>Data lineage</a:t>
                      </a:r>
                    </a:p>
                  </a:txBody>
                  <a:tcPr/>
                </a:tc>
                <a:tc>
                  <a:txBody>
                    <a:bodyPr/>
                    <a:lstStyle/>
                    <a:p>
                      <a:r>
                        <a:rPr lang="en-GB" sz="2000" b="1" dirty="0"/>
                        <a:t>Data Protection</a:t>
                      </a:r>
                    </a:p>
                  </a:txBody>
                  <a:tcPr/>
                </a:tc>
                <a:extLst>
                  <a:ext uri="{0D108BD9-81ED-4DB2-BD59-A6C34878D82A}">
                    <a16:rowId xmlns:a16="http://schemas.microsoft.com/office/drawing/2014/main" val="2255028653"/>
                  </a:ext>
                </a:extLst>
              </a:tr>
            </a:tbl>
          </a:graphicData>
        </a:graphic>
      </p:graphicFrame>
    </p:spTree>
    <p:extLst>
      <p:ext uri="{BB962C8B-B14F-4D97-AF65-F5344CB8AC3E}">
        <p14:creationId xmlns:p14="http://schemas.microsoft.com/office/powerpoint/2010/main" val="609577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432920-6631-4FD1-BB41-2728A985A429}"/>
              </a:ext>
            </a:extLst>
          </p:cNvPr>
          <p:cNvSpPr>
            <a:spLocks noGrp="1"/>
          </p:cNvSpPr>
          <p:nvPr>
            <p:ph type="title"/>
          </p:nvPr>
        </p:nvSpPr>
        <p:spPr/>
        <p:txBody>
          <a:bodyPr/>
          <a:lstStyle/>
          <a:p>
            <a:r>
              <a:rPr lang="en-GB" dirty="0">
                <a:latin typeface="+mn-lt"/>
              </a:rPr>
              <a:t>Share some of your examples</a:t>
            </a:r>
          </a:p>
        </p:txBody>
      </p:sp>
      <p:pic>
        <p:nvPicPr>
          <p:cNvPr id="7" name="Picture 6">
            <a:extLst>
              <a:ext uri="{FF2B5EF4-FFF2-40B4-BE49-F238E27FC236}">
                <a16:creationId xmlns:a16="http://schemas.microsoft.com/office/drawing/2014/main" id="{F5E9394B-86AD-4DEC-8F21-8A6475A148C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4119880" y="1889760"/>
            <a:ext cx="7233920" cy="4069080"/>
          </a:xfrm>
          <a:prstGeom prst="rect">
            <a:avLst/>
          </a:prstGeom>
        </p:spPr>
      </p:pic>
      <p:pic>
        <p:nvPicPr>
          <p:cNvPr id="3" name="Graphic 2" descr="Chat with solid fill">
            <a:extLst>
              <a:ext uri="{FF2B5EF4-FFF2-40B4-BE49-F238E27FC236}">
                <a16:creationId xmlns:a16="http://schemas.microsoft.com/office/drawing/2014/main" id="{0C6A5EDA-4B94-49B3-B72D-72D59092CF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7560" y="2098834"/>
            <a:ext cx="914400" cy="914400"/>
          </a:xfrm>
          <a:prstGeom prst="rect">
            <a:avLst/>
          </a:prstGeom>
        </p:spPr>
      </p:pic>
      <p:pic>
        <p:nvPicPr>
          <p:cNvPr id="9" name="Graphic 8" descr="Radio microphone with solid fill">
            <a:extLst>
              <a:ext uri="{FF2B5EF4-FFF2-40B4-BE49-F238E27FC236}">
                <a16:creationId xmlns:a16="http://schemas.microsoft.com/office/drawing/2014/main" id="{DCAB05F1-2D38-4CFD-8995-D9909EE76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7560" y="3421380"/>
            <a:ext cx="914400" cy="914400"/>
          </a:xfrm>
          <a:prstGeom prst="rect">
            <a:avLst/>
          </a:prstGeom>
        </p:spPr>
      </p:pic>
      <p:pic>
        <p:nvPicPr>
          <p:cNvPr id="11" name="Graphic 10" descr="Lecturer with solid fill">
            <a:extLst>
              <a:ext uri="{FF2B5EF4-FFF2-40B4-BE49-F238E27FC236}">
                <a16:creationId xmlns:a16="http://schemas.microsoft.com/office/drawing/2014/main" id="{0A2F1821-8100-40F7-B459-8C1858FBA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7560" y="4743926"/>
            <a:ext cx="914400" cy="914400"/>
          </a:xfrm>
          <a:prstGeom prst="rect">
            <a:avLst/>
          </a:prstGeom>
        </p:spPr>
      </p:pic>
    </p:spTree>
    <p:extLst>
      <p:ext uri="{BB962C8B-B14F-4D97-AF65-F5344CB8AC3E}">
        <p14:creationId xmlns:p14="http://schemas.microsoft.com/office/powerpoint/2010/main" val="2610577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EB9-BC8C-4B01-A6E2-B932138C7969}"/>
              </a:ext>
            </a:extLst>
          </p:cNvPr>
          <p:cNvSpPr>
            <a:spLocks noGrp="1"/>
          </p:cNvSpPr>
          <p:nvPr>
            <p:ph type="title"/>
          </p:nvPr>
        </p:nvSpPr>
        <p:spPr/>
        <p:txBody>
          <a:bodyPr/>
          <a:lstStyle/>
          <a:p>
            <a:r>
              <a:rPr lang="en-GB" dirty="0">
                <a:latin typeface="+mn-lt"/>
              </a:rPr>
              <a:t>As understood by Microsoft</a:t>
            </a:r>
          </a:p>
        </p:txBody>
      </p:sp>
      <p:graphicFrame>
        <p:nvGraphicFramePr>
          <p:cNvPr id="5" name="Table 5">
            <a:extLst>
              <a:ext uri="{FF2B5EF4-FFF2-40B4-BE49-F238E27FC236}">
                <a16:creationId xmlns:a16="http://schemas.microsoft.com/office/drawing/2014/main" id="{FC0252EC-4F51-4900-88C5-6094EA2424C2}"/>
              </a:ext>
            </a:extLst>
          </p:cNvPr>
          <p:cNvGraphicFramePr>
            <a:graphicFrameLocks noGrp="1"/>
          </p:cNvGraphicFramePr>
          <p:nvPr>
            <p:ph idx="1"/>
            <p:extLst>
              <p:ext uri="{D42A27DB-BD31-4B8C-83A1-F6EECF244321}">
                <p14:modId xmlns:p14="http://schemas.microsoft.com/office/powerpoint/2010/main" val="671355194"/>
              </p:ext>
            </p:extLst>
          </p:nvPr>
        </p:nvGraphicFramePr>
        <p:xfrm>
          <a:off x="838200" y="1825625"/>
          <a:ext cx="10515600" cy="3901440"/>
        </p:xfrm>
        <a:graphic>
          <a:graphicData uri="http://schemas.openxmlformats.org/drawingml/2006/table">
            <a:tbl>
              <a:tblPr firstRow="1" bandRow="1">
                <a:tableStyleId>{5940675A-B579-460E-94D1-54222C63F5DA}</a:tableStyleId>
              </a:tblPr>
              <a:tblGrid>
                <a:gridCol w="2103120">
                  <a:extLst>
                    <a:ext uri="{9D8B030D-6E8A-4147-A177-3AD203B41FA5}">
                      <a16:colId xmlns:a16="http://schemas.microsoft.com/office/drawing/2014/main" val="1532796598"/>
                    </a:ext>
                  </a:extLst>
                </a:gridCol>
                <a:gridCol w="2103120">
                  <a:extLst>
                    <a:ext uri="{9D8B030D-6E8A-4147-A177-3AD203B41FA5}">
                      <a16:colId xmlns:a16="http://schemas.microsoft.com/office/drawing/2014/main" val="3233193122"/>
                    </a:ext>
                  </a:extLst>
                </a:gridCol>
                <a:gridCol w="2103120">
                  <a:extLst>
                    <a:ext uri="{9D8B030D-6E8A-4147-A177-3AD203B41FA5}">
                      <a16:colId xmlns:a16="http://schemas.microsoft.com/office/drawing/2014/main" val="1566512413"/>
                    </a:ext>
                  </a:extLst>
                </a:gridCol>
                <a:gridCol w="2103120">
                  <a:extLst>
                    <a:ext uri="{9D8B030D-6E8A-4147-A177-3AD203B41FA5}">
                      <a16:colId xmlns:a16="http://schemas.microsoft.com/office/drawing/2014/main" val="1761126249"/>
                    </a:ext>
                  </a:extLst>
                </a:gridCol>
                <a:gridCol w="2103120">
                  <a:extLst>
                    <a:ext uri="{9D8B030D-6E8A-4147-A177-3AD203B41FA5}">
                      <a16:colId xmlns:a16="http://schemas.microsoft.com/office/drawing/2014/main" val="285506442"/>
                    </a:ext>
                  </a:extLst>
                </a:gridCol>
              </a:tblGrid>
              <a:tr h="370840">
                <a:tc>
                  <a:txBody>
                    <a:bodyPr/>
                    <a:lstStyle/>
                    <a:p>
                      <a:r>
                        <a:rPr lang="en-GB" sz="2000" b="1" dirty="0">
                          <a:hlinkClick r:id="rId3"/>
                        </a:rPr>
                        <a:t>Datasets</a:t>
                      </a:r>
                      <a:endParaRPr lang="en-GB" sz="2000" b="1" dirty="0"/>
                    </a:p>
                  </a:txBody>
                  <a:tcPr/>
                </a:tc>
                <a:tc>
                  <a:txBody>
                    <a:bodyPr/>
                    <a:lstStyle/>
                    <a:p>
                      <a:r>
                        <a:rPr lang="en-GB" sz="2000" b="1" dirty="0">
                          <a:hlinkClick r:id="rId4"/>
                        </a:rPr>
                        <a:t>Data granularity</a:t>
                      </a:r>
                      <a:endParaRPr lang="en-GB" sz="2000" b="1" dirty="0"/>
                    </a:p>
                  </a:txBody>
                  <a:tcPr/>
                </a:tc>
                <a:tc>
                  <a:txBody>
                    <a:bodyPr/>
                    <a:lstStyle/>
                    <a:p>
                      <a:r>
                        <a:rPr lang="en-GB" sz="2000" b="1" dirty="0">
                          <a:hlinkClick r:id="rId5"/>
                        </a:rPr>
                        <a:t>Data analysis</a:t>
                      </a:r>
                      <a:endParaRPr lang="en-GB" sz="2000" b="1" dirty="0"/>
                    </a:p>
                  </a:txBody>
                  <a:tcPr/>
                </a:tc>
                <a:tc>
                  <a:txBody>
                    <a:bodyPr/>
                    <a:lstStyle/>
                    <a:p>
                      <a:r>
                        <a:rPr lang="en-GB" sz="2000" b="1" dirty="0">
                          <a:hlinkClick r:id="rId6"/>
                        </a:rPr>
                        <a:t>Data storage</a:t>
                      </a:r>
                      <a:endParaRPr lang="en-GB" sz="2000" b="1" dirty="0"/>
                    </a:p>
                  </a:txBody>
                  <a:tcPr/>
                </a:tc>
                <a:tc>
                  <a:txBody>
                    <a:bodyPr/>
                    <a:lstStyle/>
                    <a:p>
                      <a:r>
                        <a:rPr lang="en-GB" sz="2000" b="1" dirty="0">
                          <a:hlinkClick r:id="rId7"/>
                        </a:rPr>
                        <a:t>Data table</a:t>
                      </a:r>
                      <a:endParaRPr lang="en-GB" sz="2000" b="1" dirty="0"/>
                    </a:p>
                  </a:txBody>
                  <a:tcPr/>
                </a:tc>
                <a:extLst>
                  <a:ext uri="{0D108BD9-81ED-4DB2-BD59-A6C34878D82A}">
                    <a16:rowId xmlns:a16="http://schemas.microsoft.com/office/drawing/2014/main" val="2109415097"/>
                  </a:ext>
                </a:extLst>
              </a:tr>
              <a:tr h="370840">
                <a:tc>
                  <a:txBody>
                    <a:bodyPr/>
                    <a:lstStyle/>
                    <a:p>
                      <a:r>
                        <a:rPr lang="en-GB" sz="2000" b="1" dirty="0">
                          <a:hlinkClick r:id="rId8"/>
                        </a:rPr>
                        <a:t>Data outliers</a:t>
                      </a:r>
                      <a:endParaRPr lang="en-GB" sz="2000" b="1" dirty="0"/>
                    </a:p>
                  </a:txBody>
                  <a:tcPr/>
                </a:tc>
                <a:tc>
                  <a:txBody>
                    <a:bodyPr/>
                    <a:lstStyle/>
                    <a:p>
                      <a:r>
                        <a:rPr lang="en-GB" sz="2000" b="1" dirty="0">
                          <a:hlinkClick r:id="rId9"/>
                        </a:rPr>
                        <a:t>PowerBi</a:t>
                      </a:r>
                      <a:endParaRPr lang="en-GB" sz="2000" b="1" dirty="0"/>
                    </a:p>
                  </a:txBody>
                  <a:tcPr/>
                </a:tc>
                <a:tc>
                  <a:txBody>
                    <a:bodyPr/>
                    <a:lstStyle/>
                    <a:p>
                      <a:r>
                        <a:rPr lang="en-GB" sz="2000" b="1" dirty="0">
                          <a:hlinkClick r:id="rId10"/>
                        </a:rPr>
                        <a:t>Relationships and Cardinality</a:t>
                      </a:r>
                      <a:endParaRPr lang="en-GB" sz="2000" b="1" dirty="0"/>
                    </a:p>
                  </a:txBody>
                  <a:tcPr/>
                </a:tc>
                <a:tc>
                  <a:txBody>
                    <a:bodyPr/>
                    <a:lstStyle/>
                    <a:p>
                      <a:r>
                        <a:rPr lang="en-GB" sz="2000" b="1" dirty="0">
                          <a:hlinkClick r:id="rId11"/>
                        </a:rPr>
                        <a:t>Data import errors</a:t>
                      </a:r>
                      <a:endParaRPr lang="en-GB" sz="2000" b="1" dirty="0"/>
                    </a:p>
                  </a:txBody>
                  <a:tcPr/>
                </a:tc>
                <a:tc>
                  <a:txBody>
                    <a:bodyPr/>
                    <a:lstStyle/>
                    <a:p>
                      <a:r>
                        <a:rPr lang="en-GB" sz="2000" b="1" dirty="0">
                          <a:hlinkClick r:id="rId12"/>
                        </a:rPr>
                        <a:t>Group and bin data</a:t>
                      </a:r>
                      <a:endParaRPr lang="en-GB" sz="2000" b="1" dirty="0"/>
                    </a:p>
                  </a:txBody>
                  <a:tcPr/>
                </a:tc>
                <a:extLst>
                  <a:ext uri="{0D108BD9-81ED-4DB2-BD59-A6C34878D82A}">
                    <a16:rowId xmlns:a16="http://schemas.microsoft.com/office/drawing/2014/main" val="3817300077"/>
                  </a:ext>
                </a:extLst>
              </a:tr>
              <a:tr h="370840">
                <a:tc>
                  <a:txBody>
                    <a:bodyPr/>
                    <a:lstStyle/>
                    <a:p>
                      <a:r>
                        <a:rPr lang="en-GB" sz="2000" b="1" dirty="0">
                          <a:hlinkClick r:id="rId13"/>
                        </a:rPr>
                        <a:t>Data Structure</a:t>
                      </a:r>
                      <a:endParaRPr lang="en-GB" sz="2000" b="1" dirty="0"/>
                    </a:p>
                  </a:txBody>
                  <a:tcPr/>
                </a:tc>
                <a:tc>
                  <a:txBody>
                    <a:bodyPr/>
                    <a:lstStyle/>
                    <a:p>
                      <a:r>
                        <a:rPr lang="en-GB" sz="2000" b="1" dirty="0">
                          <a:hlinkClick r:id="rId14"/>
                        </a:rPr>
                        <a:t>Relationship dependencies</a:t>
                      </a:r>
                      <a:endParaRPr lang="en-GB" sz="2000" b="1" dirty="0"/>
                    </a:p>
                  </a:txBody>
                  <a:tcPr/>
                </a:tc>
                <a:tc>
                  <a:txBody>
                    <a:bodyPr/>
                    <a:lstStyle/>
                    <a:p>
                      <a:r>
                        <a:rPr lang="en-GB" sz="2000" b="1" dirty="0">
                          <a:hlinkClick r:id="rId15"/>
                        </a:rPr>
                        <a:t>Data classification</a:t>
                      </a:r>
                      <a:endParaRPr lang="en-GB" sz="2000" b="1" dirty="0"/>
                    </a:p>
                  </a:txBody>
                  <a:tcPr/>
                </a:tc>
                <a:tc>
                  <a:txBody>
                    <a:bodyPr/>
                    <a:lstStyle/>
                    <a:p>
                      <a:r>
                        <a:rPr lang="en-GB" sz="2000" b="1" dirty="0">
                          <a:hlinkClick r:id="rId16"/>
                        </a:rPr>
                        <a:t>Visualise data</a:t>
                      </a:r>
                      <a:endParaRPr lang="en-GB" sz="2000" b="1" dirty="0"/>
                    </a:p>
                  </a:txBody>
                  <a:tcPr/>
                </a:tc>
                <a:tc>
                  <a:txBody>
                    <a:bodyPr/>
                    <a:lstStyle/>
                    <a:p>
                      <a:r>
                        <a:rPr lang="en-GB" sz="2000" b="1" dirty="0">
                          <a:hlinkClick r:id="rId17"/>
                        </a:rPr>
                        <a:t>Troubleshooting</a:t>
                      </a:r>
                      <a:endParaRPr lang="en-GB" sz="2000" b="1" dirty="0"/>
                    </a:p>
                  </a:txBody>
                  <a:tcPr/>
                </a:tc>
                <a:extLst>
                  <a:ext uri="{0D108BD9-81ED-4DB2-BD59-A6C34878D82A}">
                    <a16:rowId xmlns:a16="http://schemas.microsoft.com/office/drawing/2014/main" val="468888614"/>
                  </a:ext>
                </a:extLst>
              </a:tr>
              <a:tr h="370840">
                <a:tc>
                  <a:txBody>
                    <a:bodyPr/>
                    <a:lstStyle/>
                    <a:p>
                      <a:r>
                        <a:rPr lang="en-GB" sz="2000" b="1" dirty="0">
                          <a:hlinkClick r:id="rId18"/>
                        </a:rPr>
                        <a:t>Database</a:t>
                      </a:r>
                      <a:endParaRPr lang="en-GB" sz="2000" b="1" dirty="0"/>
                    </a:p>
                  </a:txBody>
                  <a:tcPr/>
                </a:tc>
                <a:tc>
                  <a:txBody>
                    <a:bodyPr/>
                    <a:lstStyle/>
                    <a:p>
                      <a:r>
                        <a:rPr lang="en-GB" sz="2000" b="1" dirty="0">
                          <a:hlinkClick r:id="rId19"/>
                        </a:rPr>
                        <a:t>Data Model</a:t>
                      </a:r>
                      <a:endParaRPr lang="en-GB" sz="2000" b="1" dirty="0"/>
                    </a:p>
                  </a:txBody>
                  <a:tcPr/>
                </a:tc>
                <a:tc>
                  <a:txBody>
                    <a:bodyPr/>
                    <a:lstStyle/>
                    <a:p>
                      <a:r>
                        <a:rPr lang="en-GB" sz="2000" b="1" dirty="0">
                          <a:hlinkClick r:id="rId20"/>
                        </a:rPr>
                        <a:t>Performance optimisation</a:t>
                      </a:r>
                      <a:endParaRPr lang="en-GB" sz="2000" b="1" dirty="0"/>
                    </a:p>
                  </a:txBody>
                  <a:tcPr/>
                </a:tc>
                <a:tc>
                  <a:txBody>
                    <a:bodyPr/>
                    <a:lstStyle/>
                    <a:p>
                      <a:r>
                        <a:rPr lang="en-GB" sz="2000" b="1" dirty="0">
                          <a:hlinkClick r:id="rId21"/>
                        </a:rPr>
                        <a:t>Data Reporting</a:t>
                      </a:r>
                      <a:endParaRPr lang="en-GB" sz="2000" b="1" dirty="0"/>
                    </a:p>
                  </a:txBody>
                  <a:tcPr/>
                </a:tc>
                <a:tc>
                  <a:txBody>
                    <a:bodyPr/>
                    <a:lstStyle/>
                    <a:p>
                      <a:r>
                        <a:rPr lang="en-GB" sz="2000" b="1" dirty="0">
                          <a:hlinkClick r:id="rId22"/>
                        </a:rPr>
                        <a:t>Data Dashboard</a:t>
                      </a:r>
                      <a:endParaRPr lang="en-GB" sz="2000" b="1" dirty="0"/>
                    </a:p>
                  </a:txBody>
                  <a:tcPr/>
                </a:tc>
                <a:extLst>
                  <a:ext uri="{0D108BD9-81ED-4DB2-BD59-A6C34878D82A}">
                    <a16:rowId xmlns:a16="http://schemas.microsoft.com/office/drawing/2014/main" val="518300234"/>
                  </a:ext>
                </a:extLst>
              </a:tr>
              <a:tr h="526415">
                <a:tc>
                  <a:txBody>
                    <a:bodyPr/>
                    <a:lstStyle/>
                    <a:p>
                      <a:r>
                        <a:rPr lang="en-GB" sz="2000" b="1" dirty="0">
                          <a:hlinkClick r:id="rId23"/>
                        </a:rPr>
                        <a:t>Data schemas and hierarchies</a:t>
                      </a:r>
                      <a:endParaRPr lang="en-GB" sz="2000" b="1" dirty="0"/>
                    </a:p>
                  </a:txBody>
                  <a:tcPr/>
                </a:tc>
                <a:tc>
                  <a:txBody>
                    <a:bodyPr/>
                    <a:lstStyle/>
                    <a:p>
                      <a:r>
                        <a:rPr lang="en-GB" sz="2000" b="1" dirty="0">
                          <a:hlinkClick r:id="rId24"/>
                        </a:rPr>
                        <a:t>Import Data</a:t>
                      </a:r>
                      <a:endParaRPr lang="en-GB" sz="2000" b="1" dirty="0"/>
                    </a:p>
                  </a:txBody>
                  <a:tcPr/>
                </a:tc>
                <a:tc>
                  <a:txBody>
                    <a:bodyPr/>
                    <a:lstStyle/>
                    <a:p>
                      <a:r>
                        <a:rPr lang="en-GB" sz="2000" b="1" dirty="0">
                          <a:hlinkClick r:id="rId25"/>
                        </a:rPr>
                        <a:t>Key Performance Indicators</a:t>
                      </a:r>
                      <a:endParaRPr lang="en-GB" sz="2000" b="1" dirty="0"/>
                    </a:p>
                  </a:txBody>
                  <a:tcPr/>
                </a:tc>
                <a:tc>
                  <a:txBody>
                    <a:bodyPr/>
                    <a:lstStyle/>
                    <a:p>
                      <a:r>
                        <a:rPr lang="en-GB" sz="2000" b="1" dirty="0">
                          <a:hlinkClick r:id="rId26"/>
                        </a:rPr>
                        <a:t>Format and configure visuals</a:t>
                      </a:r>
                      <a:endParaRPr lang="en-GB" sz="2000" b="1" dirty="0"/>
                    </a:p>
                  </a:txBody>
                  <a:tcPr/>
                </a:tc>
                <a:tc>
                  <a:txBody>
                    <a:bodyPr/>
                    <a:lstStyle/>
                    <a:p>
                      <a:r>
                        <a:rPr lang="en-GB" sz="2000" b="1" dirty="0">
                          <a:hlinkClick r:id="rId27"/>
                        </a:rPr>
                        <a:t>Custom Visuals</a:t>
                      </a:r>
                      <a:endParaRPr lang="en-GB" sz="2000" b="1" dirty="0"/>
                    </a:p>
                  </a:txBody>
                  <a:tcPr/>
                </a:tc>
                <a:extLst>
                  <a:ext uri="{0D108BD9-81ED-4DB2-BD59-A6C34878D82A}">
                    <a16:rowId xmlns:a16="http://schemas.microsoft.com/office/drawing/2014/main" val="2065467613"/>
                  </a:ext>
                </a:extLst>
              </a:tr>
              <a:tr h="370840">
                <a:tc>
                  <a:txBody>
                    <a:bodyPr/>
                    <a:lstStyle/>
                    <a:p>
                      <a:r>
                        <a:rPr lang="en-GB" sz="2000" b="1" dirty="0">
                          <a:hlinkClick r:id="rId28"/>
                        </a:rPr>
                        <a:t>Statistical functions</a:t>
                      </a:r>
                      <a:endParaRPr lang="en-GB" sz="2000" b="1" dirty="0"/>
                    </a:p>
                  </a:txBody>
                  <a:tcPr/>
                </a:tc>
                <a:tc>
                  <a:txBody>
                    <a:bodyPr/>
                    <a:lstStyle/>
                    <a:p>
                      <a:r>
                        <a:rPr lang="en-GB" sz="2000" b="1" dirty="0">
                          <a:hlinkClick r:id="rId29"/>
                        </a:rPr>
                        <a:t>Clustering</a:t>
                      </a:r>
                      <a:endParaRPr lang="en-GB" sz="2000" b="1" dirty="0"/>
                    </a:p>
                  </a:txBody>
                  <a:tcPr/>
                </a:tc>
                <a:tc>
                  <a:txBody>
                    <a:bodyPr/>
                    <a:lstStyle/>
                    <a:p>
                      <a:r>
                        <a:rPr lang="en-GB" sz="2000" b="1" dirty="0">
                          <a:hlinkClick r:id="rId30"/>
                        </a:rPr>
                        <a:t>AI Insights</a:t>
                      </a:r>
                      <a:endParaRPr lang="en-GB" sz="2000" b="1" dirty="0"/>
                    </a:p>
                  </a:txBody>
                  <a:tcPr/>
                </a:tc>
                <a:tc>
                  <a:txBody>
                    <a:bodyPr/>
                    <a:lstStyle/>
                    <a:p>
                      <a:r>
                        <a:rPr lang="en-GB" sz="2000" b="1" dirty="0">
                          <a:hlinkClick r:id="rId31"/>
                        </a:rPr>
                        <a:t>Data lineage</a:t>
                      </a:r>
                      <a:endParaRPr lang="en-GB" sz="2000" b="1" dirty="0"/>
                    </a:p>
                  </a:txBody>
                  <a:tcPr/>
                </a:tc>
                <a:tc>
                  <a:txBody>
                    <a:bodyPr/>
                    <a:lstStyle/>
                    <a:p>
                      <a:r>
                        <a:rPr lang="en-GB" sz="2000" b="1" dirty="0">
                          <a:hlinkClick r:id="rId32"/>
                        </a:rPr>
                        <a:t>Data Protection</a:t>
                      </a:r>
                      <a:endParaRPr lang="en-GB" sz="2000" b="1" dirty="0"/>
                    </a:p>
                  </a:txBody>
                  <a:tcPr/>
                </a:tc>
                <a:extLst>
                  <a:ext uri="{0D108BD9-81ED-4DB2-BD59-A6C34878D82A}">
                    <a16:rowId xmlns:a16="http://schemas.microsoft.com/office/drawing/2014/main" val="2255028653"/>
                  </a:ext>
                </a:extLst>
              </a:tr>
            </a:tbl>
          </a:graphicData>
        </a:graphic>
      </p:graphicFrame>
      <p:pic>
        <p:nvPicPr>
          <p:cNvPr id="4" name="Graphic 3" descr="Thumbs up sign with solid fill">
            <a:extLst>
              <a:ext uri="{FF2B5EF4-FFF2-40B4-BE49-F238E27FC236}">
                <a16:creationId xmlns:a16="http://schemas.microsoft.com/office/drawing/2014/main" id="{4BF0FBA2-7663-413D-95BF-2E57A08607A4}"/>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flipV="1">
            <a:off x="11353800" y="5992811"/>
            <a:ext cx="676275" cy="676275"/>
          </a:xfrm>
          <a:prstGeom prst="rect">
            <a:avLst/>
          </a:prstGeom>
        </p:spPr>
      </p:pic>
      <p:pic>
        <p:nvPicPr>
          <p:cNvPr id="6" name="Graphic 5" descr="Thumbs up sign with solid fill">
            <a:extLst>
              <a:ext uri="{FF2B5EF4-FFF2-40B4-BE49-F238E27FC236}">
                <a16:creationId xmlns:a16="http://schemas.microsoft.com/office/drawing/2014/main" id="{4EA565CB-09A9-47EC-AA9C-C5B9C9A9511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61925" y="5992811"/>
            <a:ext cx="676275" cy="676275"/>
          </a:xfrm>
          <a:prstGeom prst="rect">
            <a:avLst/>
          </a:prstGeom>
        </p:spPr>
      </p:pic>
      <p:sp>
        <p:nvSpPr>
          <p:cNvPr id="7" name="Google Shape;113;p2">
            <a:extLst>
              <a:ext uri="{FF2B5EF4-FFF2-40B4-BE49-F238E27FC236}">
                <a16:creationId xmlns:a16="http://schemas.microsoft.com/office/drawing/2014/main" id="{51DFBE7D-6A17-4149-B734-699CD3AF78CB}"/>
              </a:ext>
            </a:extLst>
          </p:cNvPr>
          <p:cNvSpPr/>
          <p:nvPr/>
        </p:nvSpPr>
        <p:spPr>
          <a:xfrm>
            <a:off x="942975" y="6050376"/>
            <a:ext cx="10315575" cy="561144"/>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b="0" i="0" u="none" strike="noStrike" cap="none" dirty="0">
                <a:solidFill>
                  <a:schemeClr val="lt1"/>
                </a:solidFill>
                <a:latin typeface="Calibri"/>
                <a:ea typeface="Calibri"/>
                <a:cs typeface="Calibri"/>
                <a:sym typeface="Calibri"/>
              </a:rPr>
              <a:t>Do we agree? If not, why not? </a:t>
            </a:r>
            <a:endParaRPr dirty="0"/>
          </a:p>
        </p:txBody>
      </p:sp>
    </p:spTree>
    <p:extLst>
      <p:ext uri="{BB962C8B-B14F-4D97-AF65-F5344CB8AC3E}">
        <p14:creationId xmlns:p14="http://schemas.microsoft.com/office/powerpoint/2010/main" val="2400932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432920-6631-4FD1-BB41-2728A985A429}"/>
              </a:ext>
            </a:extLst>
          </p:cNvPr>
          <p:cNvSpPr>
            <a:spLocks noGrp="1"/>
          </p:cNvSpPr>
          <p:nvPr>
            <p:ph type="title"/>
          </p:nvPr>
        </p:nvSpPr>
        <p:spPr/>
        <p:txBody>
          <a:bodyPr/>
          <a:lstStyle/>
          <a:p>
            <a:r>
              <a:rPr lang="en-GB">
                <a:latin typeface="+mn-lt"/>
              </a:rPr>
              <a:t>Padlet</a:t>
            </a:r>
          </a:p>
        </p:txBody>
      </p:sp>
      <p:sp>
        <p:nvSpPr>
          <p:cNvPr id="6" name="TextBox 5">
            <a:extLst>
              <a:ext uri="{FF2B5EF4-FFF2-40B4-BE49-F238E27FC236}">
                <a16:creationId xmlns:a16="http://schemas.microsoft.com/office/drawing/2014/main" id="{F3D99182-0278-40F0-81E4-C12B145A2C53}"/>
              </a:ext>
            </a:extLst>
          </p:cNvPr>
          <p:cNvSpPr txBox="1"/>
          <p:nvPr/>
        </p:nvSpPr>
        <p:spPr>
          <a:xfrm>
            <a:off x="8718332" y="6308209"/>
            <a:ext cx="3892768" cy="369332"/>
          </a:xfrm>
          <a:prstGeom prst="rect">
            <a:avLst/>
          </a:prstGeom>
          <a:noFill/>
        </p:spPr>
        <p:txBody>
          <a:bodyPr wrap="square" rtlCol="0">
            <a:spAutoFit/>
          </a:bodyPr>
          <a:lstStyle/>
          <a:p>
            <a:r>
              <a:rPr lang="en-GB" b="1" dirty="0">
                <a:solidFill>
                  <a:schemeClr val="accent5"/>
                </a:solidFill>
                <a:hlinkClick r:id="rId3"/>
              </a:rPr>
              <a:t>Link to Padlet - Password IBS2024</a:t>
            </a:r>
            <a:endParaRPr lang="en-GB" b="1" dirty="0">
              <a:solidFill>
                <a:schemeClr val="accent5"/>
              </a:solidFill>
            </a:endParaRPr>
          </a:p>
        </p:txBody>
      </p:sp>
      <p:pic>
        <p:nvPicPr>
          <p:cNvPr id="3" name="Picture 2">
            <a:hlinkClick r:id="rId4"/>
            <a:extLst>
              <a:ext uri="{FF2B5EF4-FFF2-40B4-BE49-F238E27FC236}">
                <a16:creationId xmlns:a16="http://schemas.microsoft.com/office/drawing/2014/main" id="{00556843-1A0D-47B6-88FF-EA5A276B7F0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81075" y="1690688"/>
            <a:ext cx="9276380" cy="4505325"/>
          </a:xfrm>
          <a:prstGeom prst="rect">
            <a:avLst/>
          </a:prstGeom>
        </p:spPr>
      </p:pic>
      <p:pic>
        <p:nvPicPr>
          <p:cNvPr id="1026" name="Picture 2" descr="QR code for this padlet">
            <a:extLst>
              <a:ext uri="{FF2B5EF4-FFF2-40B4-BE49-F238E27FC236}">
                <a16:creationId xmlns:a16="http://schemas.microsoft.com/office/drawing/2014/main" id="{5F615739-59A5-8B40-E449-43A6403D88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4716" y="3352691"/>
            <a:ext cx="880241" cy="880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561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2875482237"/>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C000"/>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1849489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3490031090"/>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2549586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1E6819-C06A-5643-8B21-E227B84F2B3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7657B808-48D4-3143-B320-25979112EF8E}"/>
              </a:ext>
            </a:extLst>
          </p:cNvPr>
          <p:cNvSpPr txBox="1"/>
          <p:nvPr/>
        </p:nvSpPr>
        <p:spPr>
          <a:xfrm>
            <a:off x="3174998" y="2107584"/>
            <a:ext cx="5943600" cy="3027554"/>
          </a:xfrm>
          <a:prstGeom prst="rect">
            <a:avLst/>
          </a:prstGeom>
          <a:solidFill>
            <a:srgbClr val="FFFFFF">
              <a:alpha val="60784"/>
            </a:srgbClr>
          </a:solidFill>
          <a:ln>
            <a:noFill/>
          </a:ln>
        </p:spPr>
        <p:txBody>
          <a:bodyPr wrap="square" lIns="90000" rtlCol="0">
            <a:noAutofit/>
          </a:bodyPr>
          <a:lstStyle/>
          <a:p>
            <a:endParaRPr lang="en-US" sz="3600" b="1" dirty="0"/>
          </a:p>
          <a:p>
            <a:pPr algn="ctr"/>
            <a:r>
              <a:rPr lang="en-US" sz="6000" b="1" dirty="0"/>
              <a:t>London Datastore Capstone Project</a:t>
            </a:r>
            <a:endParaRPr lang="en-US" sz="6600" b="1" dirty="0"/>
          </a:p>
        </p:txBody>
      </p:sp>
    </p:spTree>
    <p:extLst>
      <p:ext uri="{BB962C8B-B14F-4D97-AF65-F5344CB8AC3E}">
        <p14:creationId xmlns:p14="http://schemas.microsoft.com/office/powerpoint/2010/main" val="3418703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About London Datastore</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200" y="1825625"/>
            <a:ext cx="10637520" cy="4351338"/>
          </a:xfrm>
        </p:spPr>
        <p:txBody>
          <a:bodyPr/>
          <a:lstStyle/>
          <a:p>
            <a:r>
              <a:rPr lang="en-GB" dirty="0"/>
              <a:t>The London Datastore has been created by the </a:t>
            </a:r>
            <a:r>
              <a:rPr lang="en-GB" b="1" dirty="0"/>
              <a:t>Greater London Authority (GLA)</a:t>
            </a:r>
            <a:r>
              <a:rPr lang="en-GB" dirty="0"/>
              <a:t> as a first step towards freeing London’s data. </a:t>
            </a:r>
          </a:p>
          <a:p>
            <a:r>
              <a:rPr lang="en-GB" dirty="0"/>
              <a:t>They want everyone to be able </a:t>
            </a:r>
            <a:r>
              <a:rPr lang="en-GB" b="1" dirty="0"/>
              <a:t>access the data </a:t>
            </a:r>
            <a:r>
              <a:rPr lang="en-GB" dirty="0"/>
              <a:t>that the GLA and other public sector organisations hold, and to </a:t>
            </a:r>
            <a:r>
              <a:rPr lang="en-GB" b="1" dirty="0"/>
              <a:t>use that data </a:t>
            </a:r>
            <a:r>
              <a:rPr lang="en-GB" dirty="0"/>
              <a:t>however they see fit – for free. </a:t>
            </a:r>
          </a:p>
          <a:p>
            <a:r>
              <a:rPr lang="en-GB" b="1" dirty="0"/>
              <a:t>Raw data </a:t>
            </a:r>
            <a:r>
              <a:rPr lang="en-GB" dirty="0"/>
              <a:t>often doesn’t tell you anything until it has been presented in a </a:t>
            </a:r>
            <a:r>
              <a:rPr lang="en-GB" b="1" dirty="0"/>
              <a:t>meaningful way </a:t>
            </a:r>
            <a:r>
              <a:rPr lang="en-GB" dirty="0"/>
              <a:t>and most people don’t have the tools to do this. </a:t>
            </a:r>
          </a:p>
          <a:p>
            <a:r>
              <a:rPr lang="en-GB" dirty="0"/>
              <a:t>Backed strongly by Sadiq Khan, </a:t>
            </a:r>
            <a:r>
              <a:rPr lang="en-GB" b="1" dirty="0"/>
              <a:t>Mayor of London</a:t>
            </a:r>
            <a:r>
              <a:rPr lang="en-GB" dirty="0"/>
              <a:t>, they are keen for you to </a:t>
            </a:r>
            <a:r>
              <a:rPr lang="en-GB" b="1" dirty="0"/>
              <a:t>visualise or build apps</a:t>
            </a:r>
            <a:r>
              <a:rPr lang="en-GB" dirty="0"/>
              <a:t> from the data available on the site.</a:t>
            </a:r>
          </a:p>
        </p:txBody>
      </p:sp>
    </p:spTree>
    <p:extLst>
      <p:ext uri="{BB962C8B-B14F-4D97-AF65-F5344CB8AC3E}">
        <p14:creationId xmlns:p14="http://schemas.microsoft.com/office/powerpoint/2010/main" val="2333785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E0E83-C5D9-4FCA-91D0-02F3BCB75EE2}"/>
              </a:ext>
            </a:extLst>
          </p:cNvPr>
          <p:cNvSpPr>
            <a:spLocks noGrp="1"/>
          </p:cNvSpPr>
          <p:nvPr>
            <p:ph type="title"/>
          </p:nvPr>
        </p:nvSpPr>
        <p:spPr/>
        <p:txBody>
          <a:bodyPr/>
          <a:lstStyle/>
          <a:p>
            <a:r>
              <a:rPr lang="en-GB">
                <a:latin typeface="+mn-lt"/>
              </a:rPr>
              <a:t>London Datastore</a:t>
            </a:r>
            <a:endParaRPr lang="en-GB" dirty="0">
              <a:latin typeface="+mn-lt"/>
            </a:endParaRPr>
          </a:p>
        </p:txBody>
      </p:sp>
      <p:pic>
        <p:nvPicPr>
          <p:cNvPr id="5" name="Picture 4">
            <a:hlinkClick r:id="rId2"/>
            <a:extLst>
              <a:ext uri="{FF2B5EF4-FFF2-40B4-BE49-F238E27FC236}">
                <a16:creationId xmlns:a16="http://schemas.microsoft.com/office/drawing/2014/main" id="{4A47AAAD-F791-44E2-9266-BB1A95579884}"/>
              </a:ext>
            </a:extLst>
          </p:cNvPr>
          <p:cNvPicPr>
            <a:picLocks noChangeAspect="1"/>
          </p:cNvPicPr>
          <p:nvPr/>
        </p:nvPicPr>
        <p:blipFill rotWithShape="1">
          <a:blip r:embed="rId3"/>
          <a:srcRect t="7918" r="869" b="6229"/>
          <a:stretch/>
        </p:blipFill>
        <p:spPr>
          <a:xfrm>
            <a:off x="990601" y="1690689"/>
            <a:ext cx="9277350" cy="4519612"/>
          </a:xfrm>
          <a:prstGeom prst="rect">
            <a:avLst/>
          </a:prstGeom>
          <a:ln>
            <a:solidFill>
              <a:schemeClr val="tx1"/>
            </a:solidFill>
          </a:ln>
        </p:spPr>
      </p:pic>
      <p:sp>
        <p:nvSpPr>
          <p:cNvPr id="6" name="TextBox 5">
            <a:extLst>
              <a:ext uri="{FF2B5EF4-FFF2-40B4-BE49-F238E27FC236}">
                <a16:creationId xmlns:a16="http://schemas.microsoft.com/office/drawing/2014/main" id="{60FDBEC3-AD36-4072-9A19-D29799F261FC}"/>
              </a:ext>
            </a:extLst>
          </p:cNvPr>
          <p:cNvSpPr txBox="1"/>
          <p:nvPr/>
        </p:nvSpPr>
        <p:spPr>
          <a:xfrm>
            <a:off x="10301287" y="6308209"/>
            <a:ext cx="2105025" cy="369332"/>
          </a:xfrm>
          <a:prstGeom prst="rect">
            <a:avLst/>
          </a:prstGeom>
          <a:noFill/>
        </p:spPr>
        <p:txBody>
          <a:bodyPr wrap="square" rtlCol="0">
            <a:spAutoFit/>
          </a:bodyPr>
          <a:lstStyle/>
          <a:p>
            <a:r>
              <a:rPr lang="en-GB" b="1" dirty="0">
                <a:solidFill>
                  <a:schemeClr val="accent5"/>
                </a:solidFill>
                <a:hlinkClick r:id="rId2"/>
              </a:rPr>
              <a:t>Link to Datastore</a:t>
            </a:r>
            <a:endParaRPr lang="en-GB" b="1" dirty="0">
              <a:solidFill>
                <a:schemeClr val="accent5"/>
              </a:solidFill>
            </a:endParaRPr>
          </a:p>
        </p:txBody>
      </p:sp>
    </p:spTree>
    <p:extLst>
      <p:ext uri="{BB962C8B-B14F-4D97-AF65-F5344CB8AC3E}">
        <p14:creationId xmlns:p14="http://schemas.microsoft.com/office/powerpoint/2010/main" val="3859204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432920-6631-4FD1-BB41-2728A985A429}"/>
              </a:ext>
            </a:extLst>
          </p:cNvPr>
          <p:cNvSpPr>
            <a:spLocks noGrp="1"/>
          </p:cNvSpPr>
          <p:nvPr>
            <p:ph type="title"/>
          </p:nvPr>
        </p:nvSpPr>
        <p:spPr/>
        <p:txBody>
          <a:bodyPr/>
          <a:lstStyle/>
          <a:p>
            <a:r>
              <a:rPr lang="en-GB" dirty="0">
                <a:latin typeface="+mn-lt"/>
              </a:rPr>
              <a:t>Activity: Identify THREE topics and datasets</a:t>
            </a:r>
          </a:p>
        </p:txBody>
      </p:sp>
      <p:pic>
        <p:nvPicPr>
          <p:cNvPr id="7" name="Picture 6">
            <a:extLst>
              <a:ext uri="{FF2B5EF4-FFF2-40B4-BE49-F238E27FC236}">
                <a16:creationId xmlns:a16="http://schemas.microsoft.com/office/drawing/2014/main" id="{F5E9394B-86AD-4DEC-8F21-8A6475A148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4673706" y="1889760"/>
            <a:ext cx="6267009" cy="4162562"/>
          </a:xfrm>
          <a:prstGeom prst="rect">
            <a:avLst/>
          </a:prstGeom>
        </p:spPr>
      </p:pic>
      <p:pic>
        <p:nvPicPr>
          <p:cNvPr id="3" name="Graphic 2" descr="Chat with solid fill">
            <a:extLst>
              <a:ext uri="{FF2B5EF4-FFF2-40B4-BE49-F238E27FC236}">
                <a16:creationId xmlns:a16="http://schemas.microsoft.com/office/drawing/2014/main" id="{0C6A5EDA-4B94-49B3-B72D-72D59092CF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7560" y="2098834"/>
            <a:ext cx="914400" cy="914400"/>
          </a:xfrm>
          <a:prstGeom prst="rect">
            <a:avLst/>
          </a:prstGeom>
        </p:spPr>
      </p:pic>
      <p:pic>
        <p:nvPicPr>
          <p:cNvPr id="9" name="Graphic 8" descr="Radio microphone with solid fill">
            <a:extLst>
              <a:ext uri="{FF2B5EF4-FFF2-40B4-BE49-F238E27FC236}">
                <a16:creationId xmlns:a16="http://schemas.microsoft.com/office/drawing/2014/main" id="{DCAB05F1-2D38-4CFD-8995-D9909EE76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7560" y="3421380"/>
            <a:ext cx="914400" cy="914400"/>
          </a:xfrm>
          <a:prstGeom prst="rect">
            <a:avLst/>
          </a:prstGeom>
        </p:spPr>
      </p:pic>
      <p:pic>
        <p:nvPicPr>
          <p:cNvPr id="11" name="Graphic 10" descr="Lecturer with solid fill">
            <a:extLst>
              <a:ext uri="{FF2B5EF4-FFF2-40B4-BE49-F238E27FC236}">
                <a16:creationId xmlns:a16="http://schemas.microsoft.com/office/drawing/2014/main" id="{0A2F1821-8100-40F7-B459-8C1858FBA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7560" y="4743926"/>
            <a:ext cx="914400" cy="914400"/>
          </a:xfrm>
          <a:prstGeom prst="rect">
            <a:avLst/>
          </a:prstGeom>
        </p:spPr>
      </p:pic>
    </p:spTree>
    <p:extLst>
      <p:ext uri="{BB962C8B-B14F-4D97-AF65-F5344CB8AC3E}">
        <p14:creationId xmlns:p14="http://schemas.microsoft.com/office/powerpoint/2010/main" val="2339037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Client Scenario</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200" y="1825625"/>
            <a:ext cx="8754979" cy="4667250"/>
          </a:xfrm>
        </p:spPr>
        <p:txBody>
          <a:bodyPr>
            <a:noAutofit/>
          </a:bodyPr>
          <a:lstStyle/>
          <a:p>
            <a:pPr marL="0" indent="0" algn="just">
              <a:buNone/>
            </a:pPr>
            <a:r>
              <a:rPr lang="en-GB" sz="2400" b="0" dirty="0">
                <a:solidFill>
                  <a:srgbClr val="333333"/>
                </a:solidFill>
                <a:effectLst/>
              </a:rPr>
              <a:t>The client </a:t>
            </a:r>
            <a:r>
              <a:rPr lang="en-GB" sz="2400" b="1" dirty="0">
                <a:solidFill>
                  <a:srgbClr val="333333"/>
                </a:solidFill>
                <a:effectLst/>
              </a:rPr>
              <a:t>city planner </a:t>
            </a:r>
            <a:r>
              <a:rPr lang="en-GB" sz="2400" b="0" dirty="0">
                <a:solidFill>
                  <a:srgbClr val="333333"/>
                </a:solidFill>
                <a:effectLst/>
              </a:rPr>
              <a:t>is responsible for the design and development of urban areas, including community needs and developing </a:t>
            </a:r>
            <a:r>
              <a:rPr lang="en-GB" sz="2400" b="1" dirty="0">
                <a:solidFill>
                  <a:srgbClr val="333333"/>
                </a:solidFill>
                <a:effectLst/>
              </a:rPr>
              <a:t>short- or long- term plans</a:t>
            </a:r>
            <a:r>
              <a:rPr lang="en-GB" sz="2400" b="0" dirty="0">
                <a:solidFill>
                  <a:srgbClr val="333333"/>
                </a:solidFill>
                <a:effectLst/>
              </a:rPr>
              <a:t>. Urban planning is a valuable force for city leaders to achieve sustainable development and </a:t>
            </a:r>
            <a:r>
              <a:rPr lang="en-GB" sz="2400" b="1" dirty="0">
                <a:solidFill>
                  <a:srgbClr val="333333"/>
                </a:solidFill>
                <a:effectLst/>
              </a:rPr>
              <a:t>bringing about a difference </a:t>
            </a:r>
            <a:r>
              <a:rPr lang="en-GB" sz="2400" b="0" dirty="0">
                <a:solidFill>
                  <a:srgbClr val="333333"/>
                </a:solidFill>
                <a:effectLst/>
              </a:rPr>
              <a:t>to the communities it serves. The client city planner is looking for ways to </a:t>
            </a:r>
            <a:r>
              <a:rPr lang="en-GB" sz="2400" b="1" dirty="0">
                <a:solidFill>
                  <a:srgbClr val="333333"/>
                </a:solidFill>
                <a:effectLst/>
              </a:rPr>
              <a:t>improve the quality, performance, and safety </a:t>
            </a:r>
            <a:r>
              <a:rPr lang="en-GB" sz="2400" b="0" dirty="0">
                <a:solidFill>
                  <a:srgbClr val="333333"/>
                </a:solidFill>
                <a:effectLst/>
              </a:rPr>
              <a:t>of its existing </a:t>
            </a:r>
            <a:r>
              <a:rPr lang="en-GB" sz="2400" dirty="0">
                <a:solidFill>
                  <a:srgbClr val="333333"/>
                </a:solidFill>
                <a:effectLst/>
              </a:rPr>
              <a:t>eco-system</a:t>
            </a:r>
            <a:r>
              <a:rPr lang="en-GB" sz="2400" b="0" dirty="0">
                <a:solidFill>
                  <a:srgbClr val="333333"/>
                </a:solidFill>
                <a:effectLst/>
              </a:rPr>
              <a:t>. However, their primary focus is on finding ways to ensure </a:t>
            </a:r>
            <a:r>
              <a:rPr lang="en-GB" sz="2400" b="1" dirty="0">
                <a:solidFill>
                  <a:srgbClr val="333333"/>
                </a:solidFill>
                <a:effectLst/>
              </a:rPr>
              <a:t>optimal efficiency</a:t>
            </a:r>
            <a:r>
              <a:rPr lang="en-GB" sz="2400" dirty="0">
                <a:solidFill>
                  <a:srgbClr val="333333"/>
                </a:solidFill>
                <a:effectLst/>
              </a:rPr>
              <a:t> and increasing its use of technologies </a:t>
            </a:r>
            <a:r>
              <a:rPr lang="en-GB" sz="2400" b="0" dirty="0">
                <a:solidFill>
                  <a:srgbClr val="333333"/>
                </a:solidFill>
                <a:effectLst/>
              </a:rPr>
              <a:t>to inform its </a:t>
            </a:r>
            <a:r>
              <a:rPr lang="en-GB" sz="2400" b="1" dirty="0">
                <a:solidFill>
                  <a:srgbClr val="333333"/>
                </a:solidFill>
                <a:effectLst/>
              </a:rPr>
              <a:t>smarter cities strategic policy and agenda</a:t>
            </a:r>
            <a:r>
              <a:rPr lang="en-GB" sz="2400" b="0" dirty="0">
                <a:solidFill>
                  <a:srgbClr val="333333"/>
                </a:solidFill>
                <a:effectLst/>
              </a:rPr>
              <a:t>. </a:t>
            </a:r>
          </a:p>
          <a:p>
            <a:pPr marL="0" indent="0" algn="just">
              <a:buNone/>
            </a:pPr>
            <a:r>
              <a:rPr lang="en-GB" sz="2400" b="0" dirty="0">
                <a:solidFill>
                  <a:srgbClr val="333333"/>
                </a:solidFill>
                <a:effectLst/>
              </a:rPr>
              <a:t>Much of the data gathered by the client city planner is made available publicly including but not limited to transportation, environment, health, education, infrastructure, jobs, and economy. This data is stored in a variety of </a:t>
            </a:r>
            <a:r>
              <a:rPr lang="en-GB" sz="2400" b="1" dirty="0">
                <a:solidFill>
                  <a:srgbClr val="333333"/>
                </a:solidFill>
                <a:effectLst/>
              </a:rPr>
              <a:t>different formats</a:t>
            </a:r>
            <a:r>
              <a:rPr lang="en-GB" sz="2400" b="0" dirty="0">
                <a:solidFill>
                  <a:srgbClr val="333333"/>
                </a:solidFill>
                <a:effectLst/>
              </a:rPr>
              <a:t>. </a:t>
            </a:r>
            <a:endParaRPr lang="en-GB" sz="2400" dirty="0"/>
          </a:p>
        </p:txBody>
      </p:sp>
      <p:pic>
        <p:nvPicPr>
          <p:cNvPr id="5" name="Picture 4" descr="A low angle view of tall buildings&#10;&#10;Description automatically generated with low confidence">
            <a:extLst>
              <a:ext uri="{FF2B5EF4-FFF2-40B4-BE49-F238E27FC236}">
                <a16:creationId xmlns:a16="http://schemas.microsoft.com/office/drawing/2014/main" id="{8F28A04F-175E-47B3-91CB-F12B8F65F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6982" y="1825625"/>
            <a:ext cx="1988344" cy="1325563"/>
          </a:xfrm>
          <a:prstGeom prst="rect">
            <a:avLst/>
          </a:prstGeom>
        </p:spPr>
      </p:pic>
      <p:pic>
        <p:nvPicPr>
          <p:cNvPr id="7" name="Picture 6" descr="A train on the railway tracks&#10;&#10;Description automatically generated with medium confidence">
            <a:extLst>
              <a:ext uri="{FF2B5EF4-FFF2-40B4-BE49-F238E27FC236}">
                <a16:creationId xmlns:a16="http://schemas.microsoft.com/office/drawing/2014/main" id="{878FBBDB-5C59-4FC1-BC32-06F9FBFC2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6982" y="5167312"/>
            <a:ext cx="1988344" cy="1325563"/>
          </a:xfrm>
          <a:prstGeom prst="rect">
            <a:avLst/>
          </a:prstGeom>
        </p:spPr>
      </p:pic>
      <p:pic>
        <p:nvPicPr>
          <p:cNvPr id="9" name="Picture 8" descr="A person standing in a doorway&#10;&#10;Description automatically generated with low confidence">
            <a:extLst>
              <a:ext uri="{FF2B5EF4-FFF2-40B4-BE49-F238E27FC236}">
                <a16:creationId xmlns:a16="http://schemas.microsoft.com/office/drawing/2014/main" id="{0CF4E039-6534-4747-B0F5-23EE6913507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946982" y="3268913"/>
            <a:ext cx="1987200" cy="1773451"/>
          </a:xfrm>
          <a:prstGeom prst="rect">
            <a:avLst/>
          </a:prstGeom>
        </p:spPr>
      </p:pic>
    </p:spTree>
    <p:extLst>
      <p:ext uri="{BB962C8B-B14F-4D97-AF65-F5344CB8AC3E}">
        <p14:creationId xmlns:p14="http://schemas.microsoft.com/office/powerpoint/2010/main" val="44173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Client Brief</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199" y="1825625"/>
            <a:ext cx="7311190" cy="4667250"/>
          </a:xfrm>
        </p:spPr>
        <p:txBody>
          <a:bodyPr>
            <a:noAutofit/>
          </a:bodyPr>
          <a:lstStyle/>
          <a:p>
            <a:pPr marL="0" indent="0" algn="just">
              <a:buNone/>
            </a:pPr>
            <a:r>
              <a:rPr lang="en-GB" sz="2400" dirty="0">
                <a:solidFill>
                  <a:srgbClr val="333333"/>
                </a:solidFill>
              </a:rPr>
              <a:t>The client city planner believes that a combination of both </a:t>
            </a:r>
            <a:r>
              <a:rPr lang="en-GB" sz="2400" b="1" dirty="0">
                <a:solidFill>
                  <a:srgbClr val="333333"/>
                </a:solidFill>
              </a:rPr>
              <a:t>historical</a:t>
            </a:r>
            <a:r>
              <a:rPr lang="en-GB" sz="2400" dirty="0">
                <a:solidFill>
                  <a:srgbClr val="333333"/>
                </a:solidFill>
              </a:rPr>
              <a:t> (meaning persistent data storage) and </a:t>
            </a:r>
            <a:r>
              <a:rPr lang="en-GB" sz="2400" b="1" dirty="0">
                <a:solidFill>
                  <a:srgbClr val="333333"/>
                </a:solidFill>
              </a:rPr>
              <a:t>real time </a:t>
            </a:r>
            <a:r>
              <a:rPr lang="en-GB" sz="2400" dirty="0">
                <a:solidFill>
                  <a:srgbClr val="333333"/>
                </a:solidFill>
              </a:rPr>
              <a:t>(meaning streamed from the source) data could be used to identify ways of </a:t>
            </a:r>
            <a:r>
              <a:rPr lang="en-GB" sz="2400" b="1" dirty="0">
                <a:solidFill>
                  <a:srgbClr val="333333"/>
                </a:solidFill>
              </a:rPr>
              <a:t>improving city services </a:t>
            </a:r>
            <a:r>
              <a:rPr lang="en-GB" sz="2400" dirty="0">
                <a:solidFill>
                  <a:srgbClr val="333333"/>
                </a:solidFill>
              </a:rPr>
              <a:t>and/or </a:t>
            </a:r>
            <a:r>
              <a:rPr lang="en-GB" sz="2400" b="1" dirty="0">
                <a:solidFill>
                  <a:srgbClr val="333333"/>
                </a:solidFill>
              </a:rPr>
              <a:t>provide insights </a:t>
            </a:r>
            <a:r>
              <a:rPr lang="en-GB" sz="2400" dirty="0">
                <a:solidFill>
                  <a:srgbClr val="333333"/>
                </a:solidFill>
              </a:rPr>
              <a:t>into how the </a:t>
            </a:r>
            <a:r>
              <a:rPr lang="en-GB" sz="2400" b="1" dirty="0">
                <a:solidFill>
                  <a:srgbClr val="333333"/>
                </a:solidFill>
              </a:rPr>
              <a:t>city’s population </a:t>
            </a:r>
            <a:r>
              <a:rPr lang="en-GB" sz="2400" dirty="0">
                <a:solidFill>
                  <a:srgbClr val="333333"/>
                </a:solidFill>
              </a:rPr>
              <a:t>could become more </a:t>
            </a:r>
            <a:r>
              <a:rPr lang="en-GB" sz="2400" b="1" dirty="0">
                <a:solidFill>
                  <a:srgbClr val="333333"/>
                </a:solidFill>
              </a:rPr>
              <a:t>sustainable</a:t>
            </a:r>
            <a:r>
              <a:rPr lang="en-GB" sz="2400" dirty="0">
                <a:solidFill>
                  <a:srgbClr val="333333"/>
                </a:solidFill>
              </a:rPr>
              <a:t>. They would also like to understand how different </a:t>
            </a:r>
            <a:r>
              <a:rPr lang="en-GB" sz="2400" b="1" dirty="0">
                <a:solidFill>
                  <a:srgbClr val="333333"/>
                </a:solidFill>
              </a:rPr>
              <a:t>data sources </a:t>
            </a:r>
            <a:r>
              <a:rPr lang="en-GB" sz="2400" dirty="0">
                <a:solidFill>
                  <a:srgbClr val="333333"/>
                </a:solidFill>
              </a:rPr>
              <a:t>come together to bring a </a:t>
            </a:r>
            <a:r>
              <a:rPr lang="en-GB" sz="2400" b="1" dirty="0">
                <a:solidFill>
                  <a:srgbClr val="333333"/>
                </a:solidFill>
              </a:rPr>
              <a:t>better understanding </a:t>
            </a:r>
            <a:r>
              <a:rPr lang="en-GB" sz="2400" dirty="0">
                <a:solidFill>
                  <a:srgbClr val="333333"/>
                </a:solidFill>
              </a:rPr>
              <a:t>of the city’s overall performance. </a:t>
            </a:r>
          </a:p>
          <a:p>
            <a:pPr marL="0" indent="0" algn="just">
              <a:buNone/>
            </a:pPr>
            <a:r>
              <a:rPr lang="en-GB" sz="2400" dirty="0">
                <a:solidFill>
                  <a:srgbClr val="333333"/>
                </a:solidFill>
              </a:rPr>
              <a:t>They require a </a:t>
            </a:r>
            <a:r>
              <a:rPr lang="en-GB" sz="2400" b="1" dirty="0">
                <a:solidFill>
                  <a:srgbClr val="333333"/>
                </a:solidFill>
              </a:rPr>
              <a:t>data dashboard </a:t>
            </a:r>
            <a:r>
              <a:rPr lang="en-GB" sz="2400" dirty="0">
                <a:solidFill>
                  <a:srgbClr val="333333"/>
                </a:solidFill>
              </a:rPr>
              <a:t>that is capable of </a:t>
            </a:r>
            <a:r>
              <a:rPr lang="en-GB" sz="2400" b="1" dirty="0">
                <a:solidFill>
                  <a:srgbClr val="333333"/>
                </a:solidFill>
              </a:rPr>
              <a:t>visualising multiple sources of data</a:t>
            </a:r>
            <a:r>
              <a:rPr lang="en-GB" sz="2400" dirty="0">
                <a:solidFill>
                  <a:srgbClr val="333333"/>
                </a:solidFill>
              </a:rPr>
              <a:t> of the city’s eco-system. Also, they need a dashboard that is readily accessible to be used by a </a:t>
            </a:r>
            <a:r>
              <a:rPr lang="en-GB" sz="2400" b="1" dirty="0">
                <a:solidFill>
                  <a:srgbClr val="333333"/>
                </a:solidFill>
              </a:rPr>
              <a:t>variety of different audiences</a:t>
            </a:r>
            <a:r>
              <a:rPr lang="en-GB" sz="2400" dirty="0">
                <a:solidFill>
                  <a:srgbClr val="333333"/>
                </a:solidFill>
              </a:rPr>
              <a:t>.</a:t>
            </a:r>
          </a:p>
        </p:txBody>
      </p:sp>
      <p:pic>
        <p:nvPicPr>
          <p:cNvPr id="7" name="Picture 6" descr="A picture containing building, outdoor, road, street&#10;&#10;Description automatically generated">
            <a:extLst>
              <a:ext uri="{FF2B5EF4-FFF2-40B4-BE49-F238E27FC236}">
                <a16:creationId xmlns:a16="http://schemas.microsoft.com/office/drawing/2014/main" id="{3832CE63-0766-4ED0-91D2-CDD6C2A5C2C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438146" y="1825625"/>
            <a:ext cx="3284661" cy="4424814"/>
          </a:xfrm>
          <a:prstGeom prst="rect">
            <a:avLst/>
          </a:prstGeom>
        </p:spPr>
      </p:pic>
    </p:spTree>
    <p:extLst>
      <p:ext uri="{BB962C8B-B14F-4D97-AF65-F5344CB8AC3E}">
        <p14:creationId xmlns:p14="http://schemas.microsoft.com/office/powerpoint/2010/main" val="1405314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Discussion: Summarising </a:t>
            </a:r>
            <a:r>
              <a:rPr lang="en-GB" sz="3600" b="1" u="sng" dirty="0">
                <a:latin typeface="+mn-lt"/>
              </a:rPr>
              <a:t>Client</a:t>
            </a:r>
            <a:r>
              <a:rPr lang="en-GB" sz="3600" dirty="0">
                <a:latin typeface="+mn-lt"/>
              </a:rPr>
              <a:t> Outline</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200" y="1825625"/>
            <a:ext cx="10637520" cy="4382670"/>
          </a:xfrm>
        </p:spPr>
        <p:txBody>
          <a:bodyPr>
            <a:normAutofit lnSpcReduction="10000"/>
          </a:bodyPr>
          <a:lstStyle/>
          <a:p>
            <a:pPr algn="l">
              <a:buFont typeface="Arial" panose="020B0604020202020204" pitchFamily="34" charset="0"/>
              <a:buChar char="•"/>
            </a:pPr>
            <a:r>
              <a:rPr lang="en-GB" b="1" dirty="0"/>
              <a:t>Company type </a:t>
            </a:r>
            <a:r>
              <a:rPr lang="en-GB" dirty="0"/>
              <a:t>– </a:t>
            </a:r>
            <a:r>
              <a:rPr lang="en-GB" i="1" dirty="0">
                <a:solidFill>
                  <a:schemeClr val="accent3">
                    <a:lumMod val="50000"/>
                  </a:schemeClr>
                </a:solidFill>
              </a:rPr>
              <a:t>Specialises in city planning.</a:t>
            </a:r>
          </a:p>
          <a:p>
            <a:pPr marL="0" indent="0" algn="l">
              <a:buNone/>
            </a:pPr>
            <a:endParaRPr lang="en-GB" dirty="0"/>
          </a:p>
          <a:p>
            <a:pPr algn="l">
              <a:buFont typeface="Arial" panose="020B0604020202020204" pitchFamily="34" charset="0"/>
              <a:buChar char="•"/>
            </a:pPr>
            <a:r>
              <a:rPr lang="en-GB" b="1" dirty="0"/>
              <a:t>Their products </a:t>
            </a:r>
            <a:r>
              <a:rPr lang="en-GB" dirty="0"/>
              <a:t>–</a:t>
            </a:r>
          </a:p>
          <a:p>
            <a:pPr marL="0" indent="0" algn="l">
              <a:buNone/>
            </a:pPr>
            <a:endParaRPr lang="en-GB" dirty="0"/>
          </a:p>
          <a:p>
            <a:pPr algn="l">
              <a:buFont typeface="Arial" panose="020B0604020202020204" pitchFamily="34" charset="0"/>
              <a:buChar char="•"/>
            </a:pPr>
            <a:r>
              <a:rPr lang="en-GB" b="1" dirty="0"/>
              <a:t>Their customers’ expectations </a:t>
            </a:r>
            <a:r>
              <a:rPr lang="en-GB" dirty="0"/>
              <a:t>–</a:t>
            </a:r>
          </a:p>
          <a:p>
            <a:pPr marL="0" indent="0" algn="l">
              <a:buNone/>
            </a:pPr>
            <a:endParaRPr lang="en-GB" dirty="0"/>
          </a:p>
          <a:p>
            <a:pPr algn="l">
              <a:buFont typeface="Arial" panose="020B0604020202020204" pitchFamily="34" charset="0"/>
              <a:buChar char="•"/>
            </a:pPr>
            <a:r>
              <a:rPr lang="en-GB" b="1" dirty="0"/>
              <a:t>Their current situation and how they do things now </a:t>
            </a:r>
            <a:r>
              <a:rPr lang="en-GB" dirty="0"/>
              <a:t>–</a:t>
            </a:r>
          </a:p>
          <a:p>
            <a:pPr marL="0" indent="0" algn="l">
              <a:buNone/>
            </a:pPr>
            <a:endParaRPr lang="en-GB" dirty="0"/>
          </a:p>
          <a:p>
            <a:pPr algn="l">
              <a:buFont typeface="Arial" panose="020B0604020202020204" pitchFamily="34" charset="0"/>
              <a:buChar char="•"/>
            </a:pPr>
            <a:r>
              <a:rPr lang="en-GB" b="1" dirty="0"/>
              <a:t>Their projected needs and goals </a:t>
            </a:r>
            <a:r>
              <a:rPr lang="en-GB" dirty="0"/>
              <a:t>– </a:t>
            </a:r>
          </a:p>
        </p:txBody>
      </p:sp>
    </p:spTree>
    <p:extLst>
      <p:ext uri="{BB962C8B-B14F-4D97-AF65-F5344CB8AC3E}">
        <p14:creationId xmlns:p14="http://schemas.microsoft.com/office/powerpoint/2010/main" val="1529940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Client Summary Outline</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200" y="1825625"/>
            <a:ext cx="10637520" cy="4382670"/>
          </a:xfrm>
        </p:spPr>
        <p:txBody>
          <a:bodyPr>
            <a:normAutofit fontScale="85000" lnSpcReduction="10000"/>
          </a:bodyPr>
          <a:lstStyle/>
          <a:p>
            <a:pPr algn="l">
              <a:buFont typeface="Arial" panose="020B0604020202020204" pitchFamily="34" charset="0"/>
              <a:buChar char="•"/>
            </a:pPr>
            <a:r>
              <a:rPr lang="en-GB" b="1" dirty="0"/>
              <a:t>Company type </a:t>
            </a:r>
            <a:r>
              <a:rPr lang="en-GB" dirty="0"/>
              <a:t>– </a:t>
            </a:r>
            <a:r>
              <a:rPr lang="en-GB" i="1" dirty="0">
                <a:solidFill>
                  <a:schemeClr val="accent3">
                    <a:lumMod val="50000"/>
                  </a:schemeClr>
                </a:solidFill>
              </a:rPr>
              <a:t>Specialises in city planning.</a:t>
            </a:r>
          </a:p>
          <a:p>
            <a:pPr algn="l">
              <a:buFont typeface="Arial" panose="020B0604020202020204" pitchFamily="34" charset="0"/>
              <a:buChar char="•"/>
            </a:pPr>
            <a:r>
              <a:rPr lang="en-GB" b="1" dirty="0"/>
              <a:t>Their products </a:t>
            </a:r>
            <a:r>
              <a:rPr lang="en-GB" dirty="0"/>
              <a:t>– </a:t>
            </a:r>
            <a:r>
              <a:rPr lang="en-GB" i="1" dirty="0">
                <a:solidFill>
                  <a:schemeClr val="accent3">
                    <a:lumMod val="50000"/>
                  </a:schemeClr>
                </a:solidFill>
              </a:rPr>
              <a:t>Service-led, to develop and set policies and agenda for transport, the local economy, jobs, green infrastructure, renewable energy, climate change, etc. </a:t>
            </a:r>
          </a:p>
          <a:p>
            <a:pPr algn="l">
              <a:buFont typeface="Arial" panose="020B0604020202020204" pitchFamily="34" charset="0"/>
              <a:buChar char="•"/>
            </a:pPr>
            <a:r>
              <a:rPr lang="en-GB" b="1" dirty="0"/>
              <a:t>Their customers’ expectations </a:t>
            </a:r>
            <a:r>
              <a:rPr lang="en-GB" dirty="0"/>
              <a:t>– </a:t>
            </a:r>
            <a:r>
              <a:rPr lang="en-GB" i="1" dirty="0">
                <a:solidFill>
                  <a:schemeClr val="accent3">
                    <a:lumMod val="50000"/>
                  </a:schemeClr>
                </a:solidFill>
              </a:rPr>
              <a:t>A city that is purposefully designed and built to serve its community.</a:t>
            </a:r>
          </a:p>
          <a:p>
            <a:pPr algn="l">
              <a:buFont typeface="Arial" panose="020B0604020202020204" pitchFamily="34" charset="0"/>
              <a:buChar char="•"/>
            </a:pPr>
            <a:r>
              <a:rPr lang="en-GB" b="1" dirty="0"/>
              <a:t>Their current situation and how they do things now </a:t>
            </a:r>
            <a:r>
              <a:rPr lang="en-GB" dirty="0"/>
              <a:t>– </a:t>
            </a:r>
            <a:r>
              <a:rPr lang="en-GB" i="1" dirty="0">
                <a:solidFill>
                  <a:schemeClr val="accent3">
                    <a:lumMod val="50000"/>
                  </a:schemeClr>
                </a:solidFill>
              </a:rPr>
              <a:t>Currently, they collect data locally and then categorise data sets based on topics, trends, or themes for members of the public and/or organisations to use. They have access to the data but don’t have the capability to process, analyse and visualise it.</a:t>
            </a:r>
          </a:p>
          <a:p>
            <a:pPr algn="l">
              <a:buFont typeface="Arial" panose="020B0604020202020204" pitchFamily="34" charset="0"/>
              <a:buChar char="•"/>
            </a:pPr>
            <a:r>
              <a:rPr lang="en-GB" b="1" dirty="0"/>
              <a:t>Their projected needs and goals </a:t>
            </a:r>
            <a:r>
              <a:rPr lang="en-GB" dirty="0"/>
              <a:t>– </a:t>
            </a:r>
            <a:r>
              <a:rPr lang="en-GB" i="1" dirty="0">
                <a:solidFill>
                  <a:schemeClr val="accent3">
                    <a:lumMod val="50000"/>
                  </a:schemeClr>
                </a:solidFill>
              </a:rPr>
              <a:t>The client city planner would like to find ways to bring data sources together and visualise data to create meaningful insights.</a:t>
            </a:r>
          </a:p>
        </p:txBody>
      </p:sp>
    </p:spTree>
    <p:extLst>
      <p:ext uri="{BB962C8B-B14F-4D97-AF65-F5344CB8AC3E}">
        <p14:creationId xmlns:p14="http://schemas.microsoft.com/office/powerpoint/2010/main" val="197521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Task 1 – Design a proposal</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199" y="1825625"/>
            <a:ext cx="7311190" cy="4667250"/>
          </a:xfrm>
        </p:spPr>
        <p:txBody>
          <a:bodyPr>
            <a:noAutofit/>
          </a:bodyPr>
          <a:lstStyle/>
          <a:p>
            <a:pPr marL="0" indent="0" algn="just">
              <a:buNone/>
            </a:pPr>
            <a:r>
              <a:rPr lang="en-GB" sz="1700" dirty="0">
                <a:solidFill>
                  <a:srgbClr val="333333"/>
                </a:solidFill>
              </a:rPr>
              <a:t>Design a proposal that frames </a:t>
            </a:r>
            <a:r>
              <a:rPr lang="en-GB" sz="1700" b="1" dirty="0">
                <a:solidFill>
                  <a:srgbClr val="333333"/>
                </a:solidFill>
              </a:rPr>
              <a:t>how a data visualisation tool* </a:t>
            </a:r>
            <a:r>
              <a:rPr lang="en-GB" sz="1700" dirty="0">
                <a:solidFill>
                  <a:srgbClr val="333333"/>
                </a:solidFill>
              </a:rPr>
              <a:t>offers the capability to design a solution to meet the client’s needs and goals.  </a:t>
            </a:r>
          </a:p>
          <a:p>
            <a:pPr marL="0" indent="0" algn="just">
              <a:buNone/>
            </a:pPr>
            <a:r>
              <a:rPr lang="en-GB" sz="1700" dirty="0">
                <a:solidFill>
                  <a:srgbClr val="333333"/>
                </a:solidFill>
              </a:rPr>
              <a:t>In the first phase of this project, you will be working to understand your client’s needs and using what you know about data services to design a solution. By the end of this task, you should have a clear idea of </a:t>
            </a:r>
            <a:r>
              <a:rPr lang="en-GB" sz="1700" b="1" dirty="0">
                <a:solidFill>
                  <a:srgbClr val="333333"/>
                </a:solidFill>
              </a:rPr>
              <a:t>what your client’s needs are </a:t>
            </a:r>
            <a:r>
              <a:rPr lang="en-GB" sz="1700" dirty="0">
                <a:solidFill>
                  <a:srgbClr val="333333"/>
                </a:solidFill>
              </a:rPr>
              <a:t>and </a:t>
            </a:r>
            <a:r>
              <a:rPr lang="en-GB" sz="1700" b="1" dirty="0">
                <a:solidFill>
                  <a:srgbClr val="333333"/>
                </a:solidFill>
              </a:rPr>
              <a:t>how your solution meets those needs</a:t>
            </a:r>
            <a:r>
              <a:rPr lang="en-GB" sz="1700" dirty="0">
                <a:solidFill>
                  <a:srgbClr val="333333"/>
                </a:solidFill>
              </a:rPr>
              <a:t>. You will be using this information to create a presentation in Task 3, so be sure that you have all the following documented:</a:t>
            </a:r>
          </a:p>
          <a:p>
            <a:pPr marL="0" indent="0" algn="l">
              <a:buNone/>
            </a:pPr>
            <a:endParaRPr lang="en-GB" sz="1000" dirty="0">
              <a:solidFill>
                <a:srgbClr val="333333"/>
              </a:solidFill>
            </a:endParaRPr>
          </a:p>
          <a:p>
            <a:pPr algn="l">
              <a:spcBef>
                <a:spcPts val="0"/>
              </a:spcBef>
              <a:spcAft>
                <a:spcPts val="300"/>
              </a:spcAft>
              <a:buFont typeface="Arial" panose="020B0604020202020204" pitchFamily="34" charset="0"/>
              <a:buChar char="•"/>
            </a:pPr>
            <a:r>
              <a:rPr lang="en-GB" sz="1700" dirty="0"/>
              <a:t>Summary description of client’s current situation, their needs, and their goals</a:t>
            </a:r>
          </a:p>
          <a:p>
            <a:pPr algn="l">
              <a:spcBef>
                <a:spcPts val="0"/>
              </a:spcBef>
              <a:spcAft>
                <a:spcPts val="300"/>
              </a:spcAft>
              <a:buFont typeface="Arial" panose="020B0604020202020204" pitchFamily="34" charset="0"/>
              <a:buChar char="•"/>
            </a:pPr>
            <a:r>
              <a:rPr lang="en-GB" sz="1700" dirty="0">
                <a:solidFill>
                  <a:srgbClr val="333333"/>
                </a:solidFill>
              </a:rPr>
              <a:t>Proposal of how data visualisation tools and data services provide the capabilities to design a data solution to meet the client goals</a:t>
            </a:r>
          </a:p>
          <a:p>
            <a:pPr algn="l">
              <a:spcBef>
                <a:spcPts val="0"/>
              </a:spcBef>
              <a:spcAft>
                <a:spcPts val="300"/>
              </a:spcAft>
              <a:buFont typeface="Arial" panose="020B0604020202020204" pitchFamily="34" charset="0"/>
              <a:buChar char="•"/>
            </a:pPr>
            <a:r>
              <a:rPr lang="en-GB" sz="1700" dirty="0">
                <a:solidFill>
                  <a:srgbClr val="333333"/>
                </a:solidFill>
              </a:rPr>
              <a:t>Proposal for the design of a data dashboard, including a </a:t>
            </a:r>
            <a:r>
              <a:rPr lang="en-GB" sz="1700" dirty="0">
                <a:solidFill>
                  <a:srgbClr val="0070C0"/>
                </a:solidFill>
                <a:hlinkClick r:id="rId2">
                  <a:extLst>
                    <a:ext uri="{A12FA001-AC4F-418D-AE19-62706E023703}">
                      <ahyp:hlinkClr xmlns:ahyp="http://schemas.microsoft.com/office/drawing/2018/hyperlinkcolor" val="tx"/>
                    </a:ext>
                  </a:extLst>
                </a:hlinkClick>
              </a:rPr>
              <a:t>wireframe</a:t>
            </a:r>
            <a:r>
              <a:rPr lang="en-GB" sz="1700" dirty="0">
                <a:solidFill>
                  <a:srgbClr val="333333"/>
                </a:solidFill>
              </a:rPr>
              <a:t>. </a:t>
            </a:r>
          </a:p>
          <a:p>
            <a:pPr algn="l">
              <a:spcBef>
                <a:spcPts val="0"/>
              </a:spcBef>
              <a:spcAft>
                <a:spcPts val="300"/>
              </a:spcAft>
              <a:buFont typeface="Arial" panose="020B0604020202020204" pitchFamily="34" charset="0"/>
              <a:buChar char="•"/>
            </a:pPr>
            <a:r>
              <a:rPr lang="en-GB" sz="1700" dirty="0">
                <a:solidFill>
                  <a:srgbClr val="333333"/>
                </a:solidFill>
              </a:rPr>
              <a:t>Expected costs – you may use online pricing calculators for this or develop your own cost model.</a:t>
            </a:r>
          </a:p>
          <a:p>
            <a:pPr algn="l">
              <a:spcBef>
                <a:spcPts val="0"/>
              </a:spcBef>
              <a:spcAft>
                <a:spcPts val="300"/>
              </a:spcAft>
              <a:buFont typeface="Arial" panose="020B0604020202020204" pitchFamily="34" charset="0"/>
              <a:buChar char="•"/>
            </a:pPr>
            <a:r>
              <a:rPr lang="en-GB" sz="1700" dirty="0">
                <a:solidFill>
                  <a:srgbClr val="333333"/>
                </a:solidFill>
              </a:rPr>
              <a:t>Consideration of data security and access control to various data levels.  </a:t>
            </a:r>
          </a:p>
          <a:p>
            <a:pPr algn="l">
              <a:spcBef>
                <a:spcPts val="0"/>
              </a:spcBef>
              <a:spcAft>
                <a:spcPts val="300"/>
              </a:spcAft>
              <a:buFont typeface="Arial" panose="020B0604020202020204" pitchFamily="34" charset="0"/>
              <a:buChar char="•"/>
            </a:pPr>
            <a:r>
              <a:rPr lang="en-GB" sz="1700" dirty="0">
                <a:solidFill>
                  <a:srgbClr val="333333"/>
                </a:solidFill>
              </a:rPr>
              <a:t>Benefits to their clients.</a:t>
            </a:r>
          </a:p>
        </p:txBody>
      </p:sp>
      <p:pic>
        <p:nvPicPr>
          <p:cNvPr id="7" name="Picture 6">
            <a:extLst>
              <a:ext uri="{FF2B5EF4-FFF2-40B4-BE49-F238E27FC236}">
                <a16:creationId xmlns:a16="http://schemas.microsoft.com/office/drawing/2014/main" id="{3832CE63-0766-4ED0-91D2-CDD6C2A5C2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04797" y="1825625"/>
            <a:ext cx="2951359" cy="4424814"/>
          </a:xfrm>
          <a:prstGeom prst="rect">
            <a:avLst/>
          </a:prstGeom>
        </p:spPr>
      </p:pic>
    </p:spTree>
    <p:extLst>
      <p:ext uri="{BB962C8B-B14F-4D97-AF65-F5344CB8AC3E}">
        <p14:creationId xmlns:p14="http://schemas.microsoft.com/office/powerpoint/2010/main" val="3407406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Task 1: Capstone Rubric</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3394258158"/>
              </p:ext>
            </p:extLst>
          </p:nvPr>
        </p:nvGraphicFramePr>
        <p:xfrm>
          <a:off x="497304" y="1769530"/>
          <a:ext cx="11197392" cy="4383342"/>
        </p:xfrm>
        <a:graphic>
          <a:graphicData uri="http://schemas.openxmlformats.org/drawingml/2006/table">
            <a:tbl>
              <a:tblPr firstRow="1" bandRow="1">
                <a:tableStyleId>{3B4B98B0-60AC-42C2-AFA5-B58CD77FA1E5}</a:tableStyleId>
              </a:tblPr>
              <a:tblGrid>
                <a:gridCol w="2101516">
                  <a:extLst>
                    <a:ext uri="{9D8B030D-6E8A-4147-A177-3AD203B41FA5}">
                      <a16:colId xmlns:a16="http://schemas.microsoft.com/office/drawing/2014/main" val="2448814629"/>
                    </a:ext>
                  </a:extLst>
                </a:gridCol>
                <a:gridCol w="2951748">
                  <a:extLst>
                    <a:ext uri="{9D8B030D-6E8A-4147-A177-3AD203B41FA5}">
                      <a16:colId xmlns:a16="http://schemas.microsoft.com/office/drawing/2014/main" val="381299805"/>
                    </a:ext>
                  </a:extLst>
                </a:gridCol>
                <a:gridCol w="3256547">
                  <a:extLst>
                    <a:ext uri="{9D8B030D-6E8A-4147-A177-3AD203B41FA5}">
                      <a16:colId xmlns:a16="http://schemas.microsoft.com/office/drawing/2014/main" val="3718813033"/>
                    </a:ext>
                  </a:extLst>
                </a:gridCol>
                <a:gridCol w="2887581">
                  <a:extLst>
                    <a:ext uri="{9D8B030D-6E8A-4147-A177-3AD203B41FA5}">
                      <a16:colId xmlns:a16="http://schemas.microsoft.com/office/drawing/2014/main" val="3798314946"/>
                    </a:ext>
                  </a:extLst>
                </a:gridCol>
              </a:tblGrid>
              <a:tr h="631094">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dirty="0"/>
                        <a:t>Approaches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Exceeds Standard (includes items in 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551848">
                <a:tc>
                  <a:txBody>
                    <a:bodyPr/>
                    <a:lstStyle/>
                    <a:p>
                      <a:pPr marL="0" algn="l" defTabSz="914400" rtl="0" eaLnBrk="1" latinLnBrk="0" hangingPunct="1"/>
                      <a:r>
                        <a:rPr lang="en-GB" sz="1400" b="1" kern="1200" dirty="0">
                          <a:solidFill>
                            <a:schemeClr val="tx1"/>
                          </a:solidFill>
                          <a:latin typeface="+mn-lt"/>
                          <a:ea typeface="+mn-ea"/>
                          <a:cs typeface="+mn-cs"/>
                        </a:rPr>
                        <a:t>Description of 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Description of solution does not specifically address the use of each tool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Description of solution specifically addresses the use of each tool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Description of solution includes an explanation of how security is administered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462138"/>
                  </a:ext>
                </a:extLst>
              </a:tr>
              <a:tr h="551848">
                <a:tc>
                  <a:txBody>
                    <a:bodyPr/>
                    <a:lstStyle/>
                    <a:p>
                      <a:pPr marL="0" algn="l" defTabSz="914400" rtl="0" eaLnBrk="1" latinLnBrk="0" hangingPunct="1"/>
                      <a:r>
                        <a:rPr lang="en-GB" sz="1400" b="1" kern="1200" dirty="0">
                          <a:solidFill>
                            <a:schemeClr val="tx1"/>
                          </a:solidFill>
                          <a:latin typeface="+mn-lt"/>
                          <a:ea typeface="+mn-ea"/>
                          <a:cs typeface="+mn-cs"/>
                        </a:rPr>
                        <a:t>Description of client’s current situation, goals and needs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a:solidFill>
                            <a:schemeClr val="tx1"/>
                          </a:solidFill>
                          <a:latin typeface="+mn-lt"/>
                          <a:ea typeface="+mn-ea"/>
                          <a:cs typeface="+mn-cs"/>
                        </a:rPr>
                        <a:t>Description of the client’s situation, goals, and needs aren’t clear and relevant</a:t>
                      </a:r>
                      <a:endParaRPr lang="en-GB"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Description of the client’s situation, goals, and needs are clear and relevant to the organisation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Description includes direct quotations from the client brief that provide details about their situation, goals, and needs and that are relevant to the organisation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3010223"/>
                  </a:ext>
                </a:extLst>
              </a:tr>
              <a:tr h="551848">
                <a:tc>
                  <a:txBody>
                    <a:bodyPr/>
                    <a:lstStyle/>
                    <a:p>
                      <a:pPr marL="0" algn="l" defTabSz="914400" rtl="0" eaLnBrk="1" latinLnBrk="0" hangingPunct="1"/>
                      <a:r>
                        <a:rPr lang="en-GB" sz="1400" b="1" kern="1200" dirty="0">
                          <a:solidFill>
                            <a:schemeClr val="tx1"/>
                          </a:solidFill>
                          <a:latin typeface="+mn-lt"/>
                          <a:ea typeface="+mn-ea"/>
                          <a:cs typeface="+mn-cs"/>
                        </a:rPr>
                        <a:t>Recommended data solutions for the client and reasoning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Not all recommendations fit the client, or cover all aspects of the course, or demonstrate an understanding of data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Recommendations fit clearly with an understanding of the client. Recommendations consider services and solutions from the course. Reasoning for recommendations demonstrates an understanding of data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Recommendations at times evidence critical thinking and explain products and services that weren’t chosen and a rationale as to why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7427414"/>
                  </a:ext>
                </a:extLst>
              </a:tr>
              <a:tr h="0">
                <a:tc>
                  <a:txBody>
                    <a:bodyPr/>
                    <a:lstStyle/>
                    <a:p>
                      <a:pPr marL="0" algn="l" defTabSz="914400" rtl="0" eaLnBrk="1" latinLnBrk="0" hangingPunct="1"/>
                      <a:r>
                        <a:rPr lang="en-GB" sz="1400" b="1" kern="1200" dirty="0">
                          <a:solidFill>
                            <a:schemeClr val="tx1"/>
                          </a:solidFill>
                          <a:latin typeface="+mn-lt"/>
                          <a:ea typeface="+mn-ea"/>
                          <a:cs typeface="+mn-cs"/>
                        </a:rPr>
                        <a:t>Description of the costs and benefits for the client, and data 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Client benefits aren’t clearly explained or lack detail, or a total cost of ownership (TCO) calculation isn’t included</a:t>
                      </a:r>
                    </a:p>
                    <a:p>
                      <a:pPr marL="0" algn="l" defTabSz="914400" rtl="0" eaLnBrk="1" latinLnBrk="0" hangingPunct="1"/>
                      <a:endParaRPr lang="en-GB" sz="1200" b="0" kern="1200" dirty="0">
                        <a:solidFill>
                          <a:schemeClr val="tx1"/>
                        </a:solidFill>
                        <a:latin typeface="+mn-lt"/>
                        <a:ea typeface="+mn-ea"/>
                        <a:cs typeface="+mn-cs"/>
                      </a:endParaRPr>
                    </a:p>
                    <a:p>
                      <a:pPr marL="0" algn="l" defTabSz="914400" rtl="0" eaLnBrk="1" latinLnBrk="0" hangingPunct="1"/>
                      <a:r>
                        <a:rPr lang="en-GB" sz="1200" b="0" kern="1200" dirty="0">
                          <a:solidFill>
                            <a:schemeClr val="tx1"/>
                          </a:solidFill>
                          <a:latin typeface="+mn-lt"/>
                          <a:ea typeface="+mn-ea"/>
                          <a:cs typeface="+mn-cs"/>
                        </a:rPr>
                        <a:t>Description of solution does not specifically address  the use of access control to data and general 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Client benefits are clearly explained in a detailed way that’s easy to understand and includes a TCO calculation</a:t>
                      </a:r>
                    </a:p>
                    <a:p>
                      <a:pPr marL="0" algn="l" defTabSz="914400" rtl="0" eaLnBrk="1" latinLnBrk="0" hangingPunct="1"/>
                      <a:endParaRPr lang="en-GB" sz="1200" b="0" kern="1200" dirty="0">
                        <a:solidFill>
                          <a:schemeClr val="tx1"/>
                        </a:solidFill>
                        <a:latin typeface="+mn-lt"/>
                        <a:ea typeface="+mn-ea"/>
                        <a:cs typeface="+mn-cs"/>
                      </a:endParaRPr>
                    </a:p>
                    <a:p>
                      <a:pPr marL="0" algn="l" defTabSz="914400" rtl="0" eaLnBrk="1" latinLnBrk="0" hangingPunct="1"/>
                      <a:r>
                        <a:rPr lang="en-GB" sz="1200" b="0" kern="1200" dirty="0">
                          <a:solidFill>
                            <a:schemeClr val="tx1"/>
                          </a:solidFill>
                          <a:latin typeface="+mn-lt"/>
                          <a:ea typeface="+mn-ea"/>
                          <a:cs typeface="+mn-cs"/>
                        </a:rPr>
                        <a:t>Description of solution clearly explains the use of access control to data in the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Benefits include supporting information that relates to the client’s current situation and potential needs in the future</a:t>
                      </a:r>
                    </a:p>
                    <a:p>
                      <a:pPr marL="0" algn="l" defTabSz="914400" rtl="0" eaLnBrk="1" latinLnBrk="0" hangingPunct="1"/>
                      <a:endParaRPr lang="en-GB" sz="1200" b="0" kern="1200" dirty="0">
                        <a:solidFill>
                          <a:schemeClr val="tx1"/>
                        </a:solidFill>
                        <a:latin typeface="+mn-lt"/>
                        <a:ea typeface="+mn-ea"/>
                        <a:cs typeface="+mn-cs"/>
                      </a:endParaRPr>
                    </a:p>
                    <a:p>
                      <a:pPr marL="0" algn="l" defTabSz="914400" rtl="0" eaLnBrk="1" latinLnBrk="0" hangingPunct="1"/>
                      <a:r>
                        <a:rPr lang="en-GB" sz="1200" b="0" kern="1200" dirty="0">
                          <a:solidFill>
                            <a:schemeClr val="tx1"/>
                          </a:solidFill>
                          <a:latin typeface="+mn-lt"/>
                          <a:ea typeface="+mn-ea"/>
                          <a:cs typeface="+mn-cs"/>
                        </a:rPr>
                        <a:t>Description of solution includes a robust explanation of how security and access control is administered.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8660326"/>
                  </a:ext>
                </a:extLst>
              </a:tr>
            </a:tbl>
          </a:graphicData>
        </a:graphic>
      </p:graphicFrame>
    </p:spTree>
    <p:extLst>
      <p:ext uri="{BB962C8B-B14F-4D97-AF65-F5344CB8AC3E}">
        <p14:creationId xmlns:p14="http://schemas.microsoft.com/office/powerpoint/2010/main" val="3031618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0E0D-F733-4668-A98F-B503DAE2997A}"/>
              </a:ext>
            </a:extLst>
          </p:cNvPr>
          <p:cNvSpPr>
            <a:spLocks noGrp="1"/>
          </p:cNvSpPr>
          <p:nvPr>
            <p:ph type="title"/>
          </p:nvPr>
        </p:nvSpPr>
        <p:spPr/>
        <p:txBody>
          <a:bodyPr/>
          <a:lstStyle/>
          <a:p>
            <a:r>
              <a:rPr lang="en-GB" dirty="0">
                <a:latin typeface="+mn-lt"/>
              </a:rPr>
              <a:t>Guest Speaker</a:t>
            </a:r>
          </a:p>
        </p:txBody>
      </p:sp>
      <p:sp>
        <p:nvSpPr>
          <p:cNvPr id="16" name="Rectangle 15">
            <a:extLst>
              <a:ext uri="{FF2B5EF4-FFF2-40B4-BE49-F238E27FC236}">
                <a16:creationId xmlns:a16="http://schemas.microsoft.com/office/drawing/2014/main" id="{12114517-43DF-4237-96F0-93A3FF0C7C36}"/>
              </a:ext>
            </a:extLst>
          </p:cNvPr>
          <p:cNvSpPr/>
          <p:nvPr/>
        </p:nvSpPr>
        <p:spPr>
          <a:xfrm>
            <a:off x="838200" y="2152761"/>
            <a:ext cx="5928360" cy="4108817"/>
          </a:xfrm>
          <a:prstGeom prst="rect">
            <a:avLst/>
          </a:prstGeom>
        </p:spPr>
        <p:txBody>
          <a:bodyPr wrap="square">
            <a:spAutoFit/>
          </a:bodyPr>
          <a:lstStyle/>
          <a:p>
            <a:pPr>
              <a:lnSpc>
                <a:spcPct val="90000"/>
              </a:lnSpc>
              <a:buClr>
                <a:schemeClr val="dk1"/>
              </a:buClr>
              <a:buSzPts val="2800"/>
            </a:pPr>
            <a:r>
              <a:rPr lang="en-GB" sz="2800" b="1" dirty="0"/>
              <a:t>ANDY BLEACH</a:t>
            </a:r>
          </a:p>
          <a:p>
            <a:pPr>
              <a:lnSpc>
                <a:spcPct val="90000"/>
              </a:lnSpc>
              <a:buClr>
                <a:schemeClr val="dk1"/>
              </a:buClr>
              <a:buSzPts val="2800"/>
            </a:pPr>
            <a:endParaRPr lang="en-GB" sz="2800" dirty="0"/>
          </a:p>
          <a:p>
            <a:pPr marL="457200" indent="-457200">
              <a:lnSpc>
                <a:spcPct val="90000"/>
              </a:lnSpc>
              <a:buClr>
                <a:schemeClr val="dk1"/>
              </a:buClr>
              <a:buSzPts val="2800"/>
              <a:buFont typeface="Arial" panose="020B0604020202020204" pitchFamily="34" charset="0"/>
              <a:buChar char="•"/>
            </a:pPr>
            <a:r>
              <a:rPr lang="en-GB" sz="2600" dirty="0"/>
              <a:t>Developer and Scrum Master background</a:t>
            </a:r>
          </a:p>
          <a:p>
            <a:pPr marL="457200" indent="-457200">
              <a:lnSpc>
                <a:spcPct val="90000"/>
              </a:lnSpc>
              <a:buClr>
                <a:schemeClr val="dk1"/>
              </a:buClr>
              <a:buSzPts val="2800"/>
              <a:buFont typeface="Arial" panose="020B0604020202020204" pitchFamily="34" charset="0"/>
              <a:buChar char="•"/>
            </a:pPr>
            <a:r>
              <a:rPr lang="en-GB" sz="2600" dirty="0"/>
              <a:t>Trainer and Content Workflow Manager at Atrium Consulting Limited</a:t>
            </a:r>
          </a:p>
          <a:p>
            <a:pPr marL="457200" indent="-457200">
              <a:lnSpc>
                <a:spcPct val="90000"/>
              </a:lnSpc>
              <a:buClr>
                <a:schemeClr val="dk1"/>
              </a:buClr>
              <a:buSzPts val="2800"/>
              <a:buFont typeface="Arial" panose="020B0604020202020204" pitchFamily="34" charset="0"/>
              <a:buChar char="•"/>
            </a:pPr>
            <a:r>
              <a:rPr lang="en-GB" sz="2600" dirty="0"/>
              <a:t>Consultancy portfolio working on different projects from migrating environments, determining technical solutions for clients, and implementation of DevOps</a:t>
            </a:r>
          </a:p>
        </p:txBody>
      </p:sp>
      <p:sp>
        <p:nvSpPr>
          <p:cNvPr id="7" name="Google Shape;294;g64058a63f0_0_0">
            <a:extLst>
              <a:ext uri="{FF2B5EF4-FFF2-40B4-BE49-F238E27FC236}">
                <a16:creationId xmlns:a16="http://schemas.microsoft.com/office/drawing/2014/main" id="{AEEA367A-38E9-4C8B-91A3-75027A1118F3}"/>
              </a:ext>
            </a:extLst>
          </p:cNvPr>
          <p:cNvSpPr txBox="1">
            <a:spLocks/>
          </p:cNvSpPr>
          <p:nvPr/>
        </p:nvSpPr>
        <p:spPr>
          <a:xfrm>
            <a:off x="10307782" y="5942700"/>
            <a:ext cx="4852432" cy="113212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spcBef>
                <a:spcPts val="0"/>
              </a:spcBef>
              <a:buClr>
                <a:schemeClr val="dk1"/>
              </a:buClr>
              <a:buSzPts val="4000"/>
              <a:buFont typeface="Calibri"/>
              <a:buNone/>
            </a:pPr>
            <a:r>
              <a:rPr lang="en-GB" sz="2800" b="1" dirty="0">
                <a:latin typeface="+mn-lt"/>
                <a:hlinkClick r:id="rId3"/>
              </a:rPr>
              <a:t>LinkedIn</a:t>
            </a:r>
            <a:endParaRPr lang="en-GB" sz="2800" b="1" dirty="0">
              <a:latin typeface="+mn-lt"/>
            </a:endParaRPr>
          </a:p>
        </p:txBody>
      </p:sp>
      <p:pic>
        <p:nvPicPr>
          <p:cNvPr id="2050" name="Picture 2" descr="Andy Bleach">
            <a:extLst>
              <a:ext uri="{FF2B5EF4-FFF2-40B4-BE49-F238E27FC236}">
                <a16:creationId xmlns:a16="http://schemas.microsoft.com/office/drawing/2014/main" id="{CE851D85-9BD9-D993-CF5A-976ADAD52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422" y="21527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327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200" dirty="0">
                <a:latin typeface="+mn-lt"/>
              </a:rPr>
              <a:t>Task 2 – Create/implement data model &amp; dashboard</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199" y="1825625"/>
            <a:ext cx="7311190" cy="4667250"/>
          </a:xfrm>
        </p:spPr>
        <p:txBody>
          <a:bodyPr>
            <a:noAutofit/>
          </a:bodyPr>
          <a:lstStyle/>
          <a:p>
            <a:pPr marL="0" indent="0" algn="just">
              <a:buNone/>
            </a:pPr>
            <a:r>
              <a:rPr lang="en-GB" sz="1700" dirty="0">
                <a:solidFill>
                  <a:srgbClr val="333333"/>
                </a:solidFill>
              </a:rPr>
              <a:t>Create/implement a </a:t>
            </a:r>
            <a:r>
              <a:rPr lang="en-GB" sz="1700" b="1" dirty="0">
                <a:solidFill>
                  <a:srgbClr val="333333"/>
                </a:solidFill>
              </a:rPr>
              <a:t>data model diagram </a:t>
            </a:r>
            <a:r>
              <a:rPr lang="en-GB" sz="1700" dirty="0">
                <a:solidFill>
                  <a:srgbClr val="333333"/>
                </a:solidFill>
              </a:rPr>
              <a:t>and </a:t>
            </a:r>
            <a:r>
              <a:rPr lang="en-GB" sz="1700" b="1" dirty="0">
                <a:solidFill>
                  <a:srgbClr val="333333"/>
                </a:solidFill>
              </a:rPr>
              <a:t>dashboard solution</a:t>
            </a:r>
            <a:r>
              <a:rPr lang="en-GB" sz="1700" dirty="0">
                <a:solidFill>
                  <a:srgbClr val="333333"/>
                </a:solidFill>
              </a:rPr>
              <a:t>. There are several free to use web-based diagramming tools that are suitable for the task.</a:t>
            </a:r>
          </a:p>
          <a:p>
            <a:pPr marL="0" indent="0" algn="just">
              <a:buNone/>
            </a:pPr>
            <a:endParaRPr lang="en-GB" sz="1000" dirty="0">
              <a:solidFill>
                <a:srgbClr val="333333"/>
              </a:solidFill>
            </a:endParaRPr>
          </a:p>
          <a:p>
            <a:pPr marL="0" indent="0" algn="l">
              <a:buNone/>
            </a:pPr>
            <a:r>
              <a:rPr lang="en-GB" sz="1700" dirty="0">
                <a:solidFill>
                  <a:srgbClr val="333333"/>
                </a:solidFill>
              </a:rPr>
              <a:t>Be sure to include the following in your data model:</a:t>
            </a:r>
          </a:p>
          <a:p>
            <a:pPr algn="l">
              <a:spcBef>
                <a:spcPts val="0"/>
              </a:spcBef>
              <a:spcAft>
                <a:spcPts val="300"/>
              </a:spcAft>
              <a:buFont typeface="Arial" panose="020B0604020202020204" pitchFamily="34" charset="0"/>
              <a:buChar char="•"/>
            </a:pPr>
            <a:r>
              <a:rPr lang="en-GB" sz="1700" b="1" dirty="0">
                <a:solidFill>
                  <a:srgbClr val="333333"/>
                </a:solidFill>
              </a:rPr>
              <a:t>Visual</a:t>
            </a:r>
            <a:r>
              <a:rPr lang="en-GB" sz="1700" dirty="0">
                <a:solidFill>
                  <a:srgbClr val="333333"/>
                </a:solidFill>
              </a:rPr>
              <a:t> of the whole system or parts of it to communicate connections between data points and structures.</a:t>
            </a:r>
          </a:p>
          <a:p>
            <a:pPr algn="l">
              <a:spcBef>
                <a:spcPts val="0"/>
              </a:spcBef>
              <a:spcAft>
                <a:spcPts val="300"/>
              </a:spcAft>
              <a:buFont typeface="Arial" panose="020B0604020202020204" pitchFamily="34" charset="0"/>
              <a:buChar char="•"/>
            </a:pPr>
            <a:r>
              <a:rPr lang="en-GB" sz="1700" dirty="0">
                <a:solidFill>
                  <a:srgbClr val="333333"/>
                </a:solidFill>
              </a:rPr>
              <a:t>Highlight </a:t>
            </a:r>
            <a:r>
              <a:rPr lang="en-GB" sz="1700" b="1" dirty="0">
                <a:solidFill>
                  <a:srgbClr val="333333"/>
                </a:solidFill>
              </a:rPr>
              <a:t>relationships</a:t>
            </a:r>
            <a:r>
              <a:rPr lang="en-GB" sz="1700" dirty="0">
                <a:solidFill>
                  <a:srgbClr val="333333"/>
                </a:solidFill>
              </a:rPr>
              <a:t> between data services, data sets and tables through connections.</a:t>
            </a:r>
          </a:p>
          <a:p>
            <a:pPr algn="l">
              <a:spcBef>
                <a:spcPts val="0"/>
              </a:spcBef>
              <a:spcAft>
                <a:spcPts val="300"/>
              </a:spcAft>
              <a:buFont typeface="Arial" panose="020B0604020202020204" pitchFamily="34" charset="0"/>
              <a:buChar char="•"/>
            </a:pPr>
            <a:r>
              <a:rPr lang="en-GB" sz="1700" dirty="0">
                <a:solidFill>
                  <a:srgbClr val="333333"/>
                </a:solidFill>
              </a:rPr>
              <a:t>Identify decisions made that have led to each of the driving questions, customer endpoints, and how data is to be processed and stored inside the system. </a:t>
            </a:r>
            <a:endParaRPr lang="en-GB" sz="1200" b="0" i="0" dirty="0">
              <a:solidFill>
                <a:srgbClr val="333333"/>
              </a:solidFill>
              <a:effectLst/>
              <a:latin typeface="SegoeUI"/>
            </a:endParaRPr>
          </a:p>
          <a:p>
            <a:pPr marL="0" indent="0">
              <a:spcAft>
                <a:spcPts val="300"/>
              </a:spcAft>
              <a:buNone/>
            </a:pPr>
            <a:r>
              <a:rPr lang="en-GB" sz="1700" dirty="0">
                <a:solidFill>
                  <a:srgbClr val="333333"/>
                </a:solidFill>
              </a:rPr>
              <a:t>Your solution should demonstrate the following:</a:t>
            </a:r>
          </a:p>
          <a:p>
            <a:pPr>
              <a:spcBef>
                <a:spcPts val="0"/>
              </a:spcBef>
              <a:spcAft>
                <a:spcPts val="300"/>
              </a:spcAft>
            </a:pPr>
            <a:r>
              <a:rPr lang="en-GB" sz="1700" b="1" dirty="0">
                <a:solidFill>
                  <a:srgbClr val="333333"/>
                </a:solidFill>
              </a:rPr>
              <a:t>Import a dataset </a:t>
            </a:r>
            <a:r>
              <a:rPr lang="en-GB" sz="1700" dirty="0">
                <a:solidFill>
                  <a:srgbClr val="333333"/>
                </a:solidFill>
              </a:rPr>
              <a:t>using a data visualisation tool by carrying out clean, transform, and load tasks.</a:t>
            </a:r>
          </a:p>
          <a:p>
            <a:pPr>
              <a:spcBef>
                <a:spcPts val="0"/>
              </a:spcBef>
              <a:spcAft>
                <a:spcPts val="300"/>
              </a:spcAft>
            </a:pPr>
            <a:r>
              <a:rPr lang="en-GB" sz="1700" dirty="0">
                <a:solidFill>
                  <a:srgbClr val="333333"/>
                </a:solidFill>
              </a:rPr>
              <a:t>Visualise a range of </a:t>
            </a:r>
            <a:r>
              <a:rPr lang="en-GB" sz="1700" b="1" dirty="0">
                <a:solidFill>
                  <a:srgbClr val="333333"/>
                </a:solidFill>
              </a:rPr>
              <a:t>meaningful insights </a:t>
            </a:r>
            <a:r>
              <a:rPr lang="en-GB" sz="1700" dirty="0">
                <a:solidFill>
                  <a:srgbClr val="333333"/>
                </a:solidFill>
              </a:rPr>
              <a:t>from the processed data using suitable </a:t>
            </a:r>
            <a:r>
              <a:rPr lang="en-GB" sz="1700" b="1" dirty="0">
                <a:solidFill>
                  <a:srgbClr val="333333"/>
                </a:solidFill>
              </a:rPr>
              <a:t>queries</a:t>
            </a:r>
            <a:r>
              <a:rPr lang="en-GB" sz="1700" dirty="0">
                <a:solidFill>
                  <a:srgbClr val="333333"/>
                </a:solidFill>
              </a:rPr>
              <a:t>.</a:t>
            </a:r>
          </a:p>
          <a:p>
            <a:pPr marL="0" indent="0" algn="just">
              <a:buNone/>
            </a:pPr>
            <a:endParaRPr lang="en-GB" sz="1700" dirty="0">
              <a:solidFill>
                <a:srgbClr val="333333"/>
              </a:solidFill>
            </a:endParaRPr>
          </a:p>
        </p:txBody>
      </p:sp>
      <p:pic>
        <p:nvPicPr>
          <p:cNvPr id="7" name="Picture 6">
            <a:extLst>
              <a:ext uri="{FF2B5EF4-FFF2-40B4-BE49-F238E27FC236}">
                <a16:creationId xmlns:a16="http://schemas.microsoft.com/office/drawing/2014/main" id="{3832CE63-0766-4ED0-91D2-CDD6C2A5C2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05538" y="1825625"/>
            <a:ext cx="2949876" cy="4424814"/>
          </a:xfrm>
          <a:prstGeom prst="rect">
            <a:avLst/>
          </a:prstGeom>
        </p:spPr>
      </p:pic>
    </p:spTree>
    <p:extLst>
      <p:ext uri="{BB962C8B-B14F-4D97-AF65-F5344CB8AC3E}">
        <p14:creationId xmlns:p14="http://schemas.microsoft.com/office/powerpoint/2010/main" val="3119680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Task 2: Capstone Rubric</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2235304006"/>
              </p:ext>
            </p:extLst>
          </p:nvPr>
        </p:nvGraphicFramePr>
        <p:xfrm>
          <a:off x="529389" y="2202664"/>
          <a:ext cx="11197392" cy="2554542"/>
        </p:xfrm>
        <a:graphic>
          <a:graphicData uri="http://schemas.openxmlformats.org/drawingml/2006/table">
            <a:tbl>
              <a:tblPr firstRow="1" bandRow="1">
                <a:tableStyleId>{3B4B98B0-60AC-42C2-AFA5-B58CD77FA1E5}</a:tableStyleId>
              </a:tblPr>
              <a:tblGrid>
                <a:gridCol w="2101516">
                  <a:extLst>
                    <a:ext uri="{9D8B030D-6E8A-4147-A177-3AD203B41FA5}">
                      <a16:colId xmlns:a16="http://schemas.microsoft.com/office/drawing/2014/main" val="2448814629"/>
                    </a:ext>
                  </a:extLst>
                </a:gridCol>
                <a:gridCol w="2951748">
                  <a:extLst>
                    <a:ext uri="{9D8B030D-6E8A-4147-A177-3AD203B41FA5}">
                      <a16:colId xmlns:a16="http://schemas.microsoft.com/office/drawing/2014/main" val="381299805"/>
                    </a:ext>
                  </a:extLst>
                </a:gridCol>
                <a:gridCol w="3256547">
                  <a:extLst>
                    <a:ext uri="{9D8B030D-6E8A-4147-A177-3AD203B41FA5}">
                      <a16:colId xmlns:a16="http://schemas.microsoft.com/office/drawing/2014/main" val="3718813033"/>
                    </a:ext>
                  </a:extLst>
                </a:gridCol>
                <a:gridCol w="2887581">
                  <a:extLst>
                    <a:ext uri="{9D8B030D-6E8A-4147-A177-3AD203B41FA5}">
                      <a16:colId xmlns:a16="http://schemas.microsoft.com/office/drawing/2014/main" val="3798314946"/>
                    </a:ext>
                  </a:extLst>
                </a:gridCol>
              </a:tblGrid>
              <a:tr h="631094">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dirty="0"/>
                        <a:t>Approaches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Exceeds Standard (includes items in 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551848">
                <a:tc>
                  <a:txBody>
                    <a:bodyPr/>
                    <a:lstStyle/>
                    <a:p>
                      <a:pPr marL="0" algn="l" defTabSz="914400" rtl="0" eaLnBrk="1" latinLnBrk="0" hangingPunct="1"/>
                      <a:r>
                        <a:rPr lang="en-GB" sz="1400" b="1" kern="1200" dirty="0">
                          <a:solidFill>
                            <a:schemeClr val="tx1"/>
                          </a:solidFill>
                          <a:latin typeface="+mn-lt"/>
                          <a:ea typeface="+mn-ea"/>
                          <a:cs typeface="+mn-cs"/>
                        </a:rPr>
                        <a:t>Visualise through a diagram a data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Outline of data model presented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Diagram of data model presented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Including supportive commentary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462138"/>
                  </a:ext>
                </a:extLst>
              </a:tr>
              <a:tr h="551848">
                <a:tc>
                  <a:txBody>
                    <a:bodyPr/>
                    <a:lstStyle/>
                    <a:p>
                      <a:pPr marL="0" algn="l" defTabSz="914400" rtl="0" eaLnBrk="1" latinLnBrk="0" hangingPunct="1"/>
                      <a:r>
                        <a:rPr lang="en-GB" sz="1400" b="1" kern="1200" dirty="0">
                          <a:solidFill>
                            <a:schemeClr val="tx1"/>
                          </a:solidFill>
                          <a:latin typeface="+mn-lt"/>
                          <a:ea typeface="+mn-ea"/>
                          <a:cs typeface="+mn-cs"/>
                        </a:rPr>
                        <a:t>Data model diagram highlight relationships/connections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Some of the data model evidence interconnectivities but lacks cohesiveness and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Data model interconnection and relationships are presented correctly and clearly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Data model interconnection is well-considered and detailed to a good standard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3010223"/>
                  </a:ext>
                </a:extLst>
              </a:tr>
              <a:tr h="551848">
                <a:tc>
                  <a:txBody>
                    <a:bodyPr/>
                    <a:lstStyle/>
                    <a:p>
                      <a:pPr marL="0" algn="l" defTabSz="914400" rtl="0" eaLnBrk="1" latinLnBrk="0" hangingPunct="1"/>
                      <a:r>
                        <a:rPr lang="en-GB" sz="1400" b="1" kern="1200" dirty="0">
                          <a:solidFill>
                            <a:schemeClr val="tx1"/>
                          </a:solidFill>
                          <a:latin typeface="+mn-lt"/>
                          <a:ea typeface="+mn-ea"/>
                          <a:cs typeface="+mn-cs"/>
                        </a:rPr>
                        <a:t>Create a dashboard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Dashboard include one tile or only one kind of visualisation or does not relate to the business described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Dashboard includes two or more tiles, with different visualisations, and relates to the business described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Dashboard includes three or more tiles with different visualisations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7427414"/>
                  </a:ext>
                </a:extLst>
              </a:tr>
            </a:tbl>
          </a:graphicData>
        </a:graphic>
      </p:graphicFrame>
    </p:spTree>
    <p:extLst>
      <p:ext uri="{BB962C8B-B14F-4D97-AF65-F5344CB8AC3E}">
        <p14:creationId xmlns:p14="http://schemas.microsoft.com/office/powerpoint/2010/main" val="1436924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200" dirty="0">
                <a:latin typeface="+mn-lt"/>
              </a:rPr>
              <a:t>Task 3 – Present data solution</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199" y="1825625"/>
            <a:ext cx="7311190" cy="4667250"/>
          </a:xfrm>
        </p:spPr>
        <p:txBody>
          <a:bodyPr>
            <a:noAutofit/>
          </a:bodyPr>
          <a:lstStyle/>
          <a:p>
            <a:pPr marL="0" indent="0" algn="just">
              <a:buNone/>
            </a:pPr>
            <a:r>
              <a:rPr lang="en-GB" sz="1700" dirty="0">
                <a:solidFill>
                  <a:srgbClr val="333333"/>
                </a:solidFill>
              </a:rPr>
              <a:t>Present the data solution utilising your choice of data visualisation tools. </a:t>
            </a:r>
          </a:p>
          <a:p>
            <a:pPr marL="0" indent="0" algn="just">
              <a:buNone/>
            </a:pPr>
            <a:endParaRPr lang="en-GB" sz="1000" dirty="0">
              <a:solidFill>
                <a:srgbClr val="333333"/>
              </a:solidFill>
            </a:endParaRPr>
          </a:p>
          <a:p>
            <a:pPr marL="0" indent="0" algn="just">
              <a:buNone/>
            </a:pPr>
            <a:r>
              <a:rPr lang="en-GB" sz="1700" dirty="0">
                <a:solidFill>
                  <a:srgbClr val="333333"/>
                </a:solidFill>
              </a:rPr>
              <a:t>In this phase, you will deliver a </a:t>
            </a:r>
            <a:r>
              <a:rPr lang="en-GB" sz="1700" b="1" dirty="0">
                <a:solidFill>
                  <a:srgbClr val="333333"/>
                </a:solidFill>
              </a:rPr>
              <a:t>fifteen-minute presentation </a:t>
            </a:r>
            <a:r>
              <a:rPr lang="en-GB" sz="1700" dirty="0">
                <a:solidFill>
                  <a:srgbClr val="333333"/>
                </a:solidFill>
              </a:rPr>
              <a:t>that </a:t>
            </a:r>
            <a:r>
              <a:rPr lang="en-GB" sz="1700" b="1" dirty="0">
                <a:solidFill>
                  <a:srgbClr val="333333"/>
                </a:solidFill>
              </a:rPr>
              <a:t>showcases your final dashboard</a:t>
            </a:r>
            <a:r>
              <a:rPr lang="en-GB" sz="1700" dirty="0">
                <a:solidFill>
                  <a:srgbClr val="333333"/>
                </a:solidFill>
              </a:rPr>
              <a:t>. You should take the opportunity to share with your peers </a:t>
            </a:r>
            <a:r>
              <a:rPr lang="en-GB" sz="1700" b="1" u="sng" dirty="0">
                <a:solidFill>
                  <a:srgbClr val="333333"/>
                </a:solidFill>
              </a:rPr>
              <a:t>how you did this</a:t>
            </a:r>
            <a:r>
              <a:rPr lang="en-GB" sz="1700" dirty="0">
                <a:solidFill>
                  <a:srgbClr val="333333"/>
                </a:solidFill>
              </a:rPr>
              <a:t> – both in terms of strategy and how this came together visually. </a:t>
            </a:r>
          </a:p>
          <a:p>
            <a:pPr marL="0" indent="0" algn="just">
              <a:buNone/>
            </a:pPr>
            <a:r>
              <a:rPr lang="en-GB" sz="1700" dirty="0">
                <a:solidFill>
                  <a:srgbClr val="333333"/>
                </a:solidFill>
              </a:rPr>
              <a:t>After the presentation, you will take the opportunity to reflect on how your group came together. What went well, what did not, what would you do differently in future? Others will have an opportunity to ask you questions about your process and recommendations. </a:t>
            </a:r>
          </a:p>
          <a:p>
            <a:pPr marL="0" indent="0" algn="just">
              <a:buNone/>
            </a:pPr>
            <a:r>
              <a:rPr lang="en-GB" sz="1700" dirty="0">
                <a:solidFill>
                  <a:srgbClr val="333333"/>
                </a:solidFill>
              </a:rPr>
              <a:t>Make sure you include clear </a:t>
            </a:r>
            <a:r>
              <a:rPr lang="en-GB" sz="1700" b="1" dirty="0">
                <a:solidFill>
                  <a:srgbClr val="333333"/>
                </a:solidFill>
              </a:rPr>
              <a:t>evidence to support decisions</a:t>
            </a:r>
            <a:r>
              <a:rPr lang="en-GB" sz="1700" dirty="0">
                <a:solidFill>
                  <a:srgbClr val="333333"/>
                </a:solidFill>
              </a:rPr>
              <a:t> made, and that your </a:t>
            </a:r>
            <a:r>
              <a:rPr lang="en-GB" sz="1700" b="1" dirty="0">
                <a:solidFill>
                  <a:srgbClr val="333333"/>
                </a:solidFill>
              </a:rPr>
              <a:t>presentation is organised </a:t>
            </a:r>
            <a:r>
              <a:rPr lang="en-GB" sz="1700" dirty="0">
                <a:solidFill>
                  <a:srgbClr val="333333"/>
                </a:solidFill>
              </a:rPr>
              <a:t>and detailed enough for your audience to have a good understanding of the </a:t>
            </a:r>
            <a:r>
              <a:rPr lang="en-GB" sz="1700" b="1" dirty="0">
                <a:solidFill>
                  <a:srgbClr val="333333"/>
                </a:solidFill>
              </a:rPr>
              <a:t>benefits of your recommendations.</a:t>
            </a:r>
            <a:r>
              <a:rPr lang="en-GB" sz="1700" dirty="0">
                <a:solidFill>
                  <a:srgbClr val="333333"/>
                </a:solidFill>
              </a:rPr>
              <a:t> If you wish, your presentation should also </a:t>
            </a:r>
            <a:r>
              <a:rPr lang="en-GB" sz="1700" b="1" dirty="0">
                <a:solidFill>
                  <a:srgbClr val="333333"/>
                </a:solidFill>
              </a:rPr>
              <a:t>include an additional communications item </a:t>
            </a:r>
            <a:r>
              <a:rPr lang="en-GB" sz="1700" dirty="0">
                <a:solidFill>
                  <a:srgbClr val="333333"/>
                </a:solidFill>
              </a:rPr>
              <a:t>(e.g. poster, handout, guide/leaflet, presentation, tutorial, blog, vlog) to demonstrate </a:t>
            </a:r>
            <a:r>
              <a:rPr lang="en-GB" sz="1700" b="1" dirty="0">
                <a:solidFill>
                  <a:srgbClr val="333333"/>
                </a:solidFill>
              </a:rPr>
              <a:t>how the dashboard is expected to be used by users</a:t>
            </a:r>
            <a:r>
              <a:rPr lang="en-GB" sz="1700" dirty="0">
                <a:solidFill>
                  <a:srgbClr val="333333"/>
                </a:solidFill>
              </a:rPr>
              <a:t>. </a:t>
            </a:r>
          </a:p>
        </p:txBody>
      </p:sp>
      <p:pic>
        <p:nvPicPr>
          <p:cNvPr id="7" name="Picture 6">
            <a:extLst>
              <a:ext uri="{FF2B5EF4-FFF2-40B4-BE49-F238E27FC236}">
                <a16:creationId xmlns:a16="http://schemas.microsoft.com/office/drawing/2014/main" id="{3832CE63-0766-4ED0-91D2-CDD6C2A5C2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05538" y="1825625"/>
            <a:ext cx="2949876" cy="4424814"/>
          </a:xfrm>
          <a:prstGeom prst="rect">
            <a:avLst/>
          </a:prstGeom>
        </p:spPr>
      </p:pic>
    </p:spTree>
    <p:extLst>
      <p:ext uri="{BB962C8B-B14F-4D97-AF65-F5344CB8AC3E}">
        <p14:creationId xmlns:p14="http://schemas.microsoft.com/office/powerpoint/2010/main" val="2266791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Task 3: Capstone Rubric</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1086918086"/>
              </p:ext>
            </p:extLst>
          </p:nvPr>
        </p:nvGraphicFramePr>
        <p:xfrm>
          <a:off x="497304" y="2091152"/>
          <a:ext cx="11197392" cy="3834702"/>
        </p:xfrm>
        <a:graphic>
          <a:graphicData uri="http://schemas.openxmlformats.org/drawingml/2006/table">
            <a:tbl>
              <a:tblPr firstRow="1" bandRow="1">
                <a:tableStyleId>{3B4B98B0-60AC-42C2-AFA5-B58CD77FA1E5}</a:tableStyleId>
              </a:tblPr>
              <a:tblGrid>
                <a:gridCol w="2101516">
                  <a:extLst>
                    <a:ext uri="{9D8B030D-6E8A-4147-A177-3AD203B41FA5}">
                      <a16:colId xmlns:a16="http://schemas.microsoft.com/office/drawing/2014/main" val="2448814629"/>
                    </a:ext>
                  </a:extLst>
                </a:gridCol>
                <a:gridCol w="2951748">
                  <a:extLst>
                    <a:ext uri="{9D8B030D-6E8A-4147-A177-3AD203B41FA5}">
                      <a16:colId xmlns:a16="http://schemas.microsoft.com/office/drawing/2014/main" val="381299805"/>
                    </a:ext>
                  </a:extLst>
                </a:gridCol>
                <a:gridCol w="3256547">
                  <a:extLst>
                    <a:ext uri="{9D8B030D-6E8A-4147-A177-3AD203B41FA5}">
                      <a16:colId xmlns:a16="http://schemas.microsoft.com/office/drawing/2014/main" val="3718813033"/>
                    </a:ext>
                  </a:extLst>
                </a:gridCol>
                <a:gridCol w="2887581">
                  <a:extLst>
                    <a:ext uri="{9D8B030D-6E8A-4147-A177-3AD203B41FA5}">
                      <a16:colId xmlns:a16="http://schemas.microsoft.com/office/drawing/2014/main" val="3798314946"/>
                    </a:ext>
                  </a:extLst>
                </a:gridCol>
              </a:tblGrid>
              <a:tr h="631094">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dirty="0"/>
                        <a:t>Approaches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Exceeds Standard (includes items in 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551848">
                <a:tc>
                  <a:txBody>
                    <a:bodyPr/>
                    <a:lstStyle/>
                    <a:p>
                      <a:pPr marL="0" algn="l" defTabSz="914400" rtl="0" eaLnBrk="1" latinLnBrk="0" hangingPunct="1"/>
                      <a:r>
                        <a:rPr lang="en-GB" sz="1400" b="1" kern="1200" dirty="0">
                          <a:solidFill>
                            <a:schemeClr val="tx1"/>
                          </a:solidFill>
                          <a:latin typeface="+mn-lt"/>
                          <a:ea typeface="+mn-ea"/>
                          <a:cs typeface="+mn-cs"/>
                        </a:rPr>
                        <a:t>Presenter aids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Presenter does not describe how the data solution can add value to the client business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Presenter describes several aspects of the data solution, referencing the architecture diagram, and explains how the solution adds value to the client business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Presenter describes a flow, dashboard, and as part of data solution, referencing each in the architecture diagram and explaining how the work together to add value to the business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462138"/>
                  </a:ext>
                </a:extLst>
              </a:tr>
              <a:tr h="551848">
                <a:tc>
                  <a:txBody>
                    <a:bodyPr/>
                    <a:lstStyle/>
                    <a:p>
                      <a:pPr marL="0" algn="l" defTabSz="914400" rtl="0" eaLnBrk="1" latinLnBrk="0" hangingPunct="1"/>
                      <a:r>
                        <a:rPr lang="en-GB" sz="1400" b="1" kern="1200" dirty="0">
                          <a:solidFill>
                            <a:schemeClr val="tx1"/>
                          </a:solidFill>
                          <a:latin typeface="+mn-lt"/>
                          <a:ea typeface="+mn-ea"/>
                          <a:cs typeface="+mn-cs"/>
                        </a:rPr>
                        <a:t>Presentation aids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Not all materials are organised or easy to understand. Not all visual and/or audio elements help audience understanding, some might distract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Materials are organised and clear. Visual or audio elements help audience understanding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Materials are interesting, easy to understand, and include at least one way to gather audience responses beyond just asking if there are any questions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3010223"/>
                  </a:ext>
                </a:extLst>
              </a:tr>
              <a:tr h="551848">
                <a:tc>
                  <a:txBody>
                    <a:bodyPr/>
                    <a:lstStyle/>
                    <a:p>
                      <a:pPr marL="0" algn="l" defTabSz="914400" rtl="0" eaLnBrk="1" latinLnBrk="0" hangingPunct="1"/>
                      <a:r>
                        <a:rPr lang="en-GB" sz="1400" b="1" kern="1200" dirty="0">
                          <a:solidFill>
                            <a:schemeClr val="tx1"/>
                          </a:solidFill>
                          <a:latin typeface="+mn-lt"/>
                          <a:ea typeface="+mn-ea"/>
                          <a:cs typeface="+mn-cs"/>
                        </a:rPr>
                        <a:t>Delivery of presentation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Presenter isn’t prepared or doesn’t engage with the audience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Presenter is prepared and engaged with the presentation and the audience. Communication of ideas is mostly clear and effective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Presenter communicates beyond just reading the words on the presentation materials. Communication of ideas is consistently clear and effective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7427414"/>
                  </a:ext>
                </a:extLst>
              </a:tr>
              <a:tr h="551848">
                <a:tc>
                  <a:txBody>
                    <a:bodyPr/>
                    <a:lstStyle/>
                    <a:p>
                      <a:pPr marL="0" algn="l" defTabSz="914400" rtl="0" eaLnBrk="1" latinLnBrk="0" hangingPunct="1"/>
                      <a:r>
                        <a:rPr lang="en-GB" sz="1400" b="1" kern="1200" dirty="0">
                          <a:solidFill>
                            <a:schemeClr val="tx1"/>
                          </a:solidFill>
                          <a:latin typeface="+mn-lt"/>
                          <a:ea typeface="+mn-ea"/>
                          <a:cs typeface="+mn-cs"/>
                        </a:rPr>
                        <a:t>Quality of communications item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Not all materials are organised or easy to understand.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Materials are organised and clear.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Materials are interesting, easy to understand.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8736816"/>
                  </a:ext>
                </a:extLst>
              </a:tr>
            </a:tbl>
          </a:graphicData>
        </a:graphic>
      </p:graphicFrame>
    </p:spTree>
    <p:extLst>
      <p:ext uri="{BB962C8B-B14F-4D97-AF65-F5344CB8AC3E}">
        <p14:creationId xmlns:p14="http://schemas.microsoft.com/office/powerpoint/2010/main" val="1197759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Activity: Your initial thoughts and planning</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200" y="1825625"/>
            <a:ext cx="10637520" cy="4382670"/>
          </a:xfrm>
        </p:spPr>
        <p:txBody>
          <a:bodyPr>
            <a:normAutofit/>
          </a:bodyPr>
          <a:lstStyle/>
          <a:p>
            <a:pPr marL="0" indent="0" algn="l">
              <a:buNone/>
            </a:pPr>
            <a:r>
              <a:rPr lang="en-GB" sz="2400" dirty="0"/>
              <a:t>Take the time to consider your thoughts on the project and tasks: </a:t>
            </a:r>
          </a:p>
          <a:p>
            <a:pPr marL="0" indent="0" algn="l">
              <a:buNone/>
            </a:pPr>
            <a:endParaRPr lang="en-GB" sz="1000" dirty="0"/>
          </a:p>
          <a:p>
            <a:r>
              <a:rPr lang="en-GB" sz="2400" dirty="0"/>
              <a:t>How would you go about completing this task as project leader? </a:t>
            </a:r>
          </a:p>
          <a:p>
            <a:pPr marL="457200" lvl="1" indent="0">
              <a:buNone/>
            </a:pPr>
            <a:r>
              <a:rPr lang="en-GB" sz="2000" dirty="0"/>
              <a:t>Take notes about your ideas, dashboard designs, opportunities for supporting clients, which datasets are better than others, what different datasets you would like to use, how data sets could be combined to tell a story, what skills do you need to add value to the project? </a:t>
            </a:r>
            <a:endParaRPr lang="en-GB" sz="900" dirty="0"/>
          </a:p>
          <a:p>
            <a:r>
              <a:rPr lang="en-GB" sz="2400" dirty="0"/>
              <a:t>What key decisions need to be made to complete these tasks on time? </a:t>
            </a:r>
          </a:p>
          <a:p>
            <a:pPr marL="457200" lvl="1" indent="0">
              <a:buNone/>
            </a:pPr>
            <a:r>
              <a:rPr lang="en-GB" sz="2000" dirty="0"/>
              <a:t>What skills set do we need to have in the team? What approach to the project should a team take? What roles are there on the project that need to be adopted? When are the key milestones to creating/implementing data model and final dashboard?</a:t>
            </a:r>
          </a:p>
          <a:p>
            <a:pPr marL="457200" lvl="1" indent="0">
              <a:buNone/>
            </a:pPr>
            <a:endParaRPr lang="en-GB" dirty="0"/>
          </a:p>
        </p:txBody>
      </p:sp>
      <p:sp>
        <p:nvSpPr>
          <p:cNvPr id="4" name="Google Shape;113;p2">
            <a:extLst>
              <a:ext uri="{FF2B5EF4-FFF2-40B4-BE49-F238E27FC236}">
                <a16:creationId xmlns:a16="http://schemas.microsoft.com/office/drawing/2014/main" id="{3D48D799-8DC0-4782-93FB-F79E66793BDF}"/>
              </a:ext>
            </a:extLst>
          </p:cNvPr>
          <p:cNvSpPr/>
          <p:nvPr/>
        </p:nvSpPr>
        <p:spPr>
          <a:xfrm>
            <a:off x="838200" y="5479856"/>
            <a:ext cx="10515600" cy="1074099"/>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000" b="1" i="0" u="none" strike="noStrike" cap="none" dirty="0">
                <a:solidFill>
                  <a:schemeClr val="lt1"/>
                </a:solidFill>
                <a:latin typeface="Calibri"/>
                <a:ea typeface="Calibri"/>
                <a:cs typeface="Calibri"/>
                <a:sym typeface="Calibri"/>
              </a:rPr>
              <a:t>Remember after today you will be working on the project in teams. This is time to consolidate your own thinking before you join a group environment and roles change. </a:t>
            </a:r>
            <a:endParaRPr sz="1600" b="1" dirty="0"/>
          </a:p>
        </p:txBody>
      </p:sp>
    </p:spTree>
    <p:extLst>
      <p:ext uri="{BB962C8B-B14F-4D97-AF65-F5344CB8AC3E}">
        <p14:creationId xmlns:p14="http://schemas.microsoft.com/office/powerpoint/2010/main" val="3795394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3946363099"/>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2860631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1E6819-C06A-5643-8B21-E227B84F2B36}"/>
              </a:ext>
            </a:extLst>
          </p:cNvPr>
          <p:cNvPicPr>
            <a:picLocks noChangeAspect="1"/>
          </p:cNvPicPr>
          <p:nvPr/>
        </p:nvPicPr>
        <p:blipFill rotWithShape="1">
          <a:blip r:embed="rId2">
            <a:extLst>
              <a:ext uri="{28A0092B-C50C-407E-A947-70E740481C1C}">
                <a14:useLocalDpi xmlns:a14="http://schemas.microsoft.com/office/drawing/2010/main" val="0"/>
              </a:ext>
            </a:extLst>
          </a:blip>
          <a:srcRect r="15625"/>
          <a:stretch/>
        </p:blipFill>
        <p:spPr>
          <a:xfrm rot="16200000">
            <a:off x="2667001" y="-2667001"/>
            <a:ext cx="6858000" cy="12191999"/>
          </a:xfrm>
          <a:prstGeom prst="rect">
            <a:avLst/>
          </a:prstGeom>
        </p:spPr>
      </p:pic>
      <p:sp>
        <p:nvSpPr>
          <p:cNvPr id="4" name="TextBox 3">
            <a:extLst>
              <a:ext uri="{FF2B5EF4-FFF2-40B4-BE49-F238E27FC236}">
                <a16:creationId xmlns:a16="http://schemas.microsoft.com/office/drawing/2014/main" id="{7657B808-48D4-3143-B320-25979112EF8E}"/>
              </a:ext>
            </a:extLst>
          </p:cNvPr>
          <p:cNvSpPr txBox="1"/>
          <p:nvPr/>
        </p:nvSpPr>
        <p:spPr>
          <a:xfrm>
            <a:off x="3174998" y="2107584"/>
            <a:ext cx="5943600" cy="3027554"/>
          </a:xfrm>
          <a:prstGeom prst="rect">
            <a:avLst/>
          </a:prstGeom>
          <a:solidFill>
            <a:srgbClr val="FFFFFF">
              <a:alpha val="60784"/>
            </a:srgbClr>
          </a:solidFill>
          <a:ln>
            <a:noFill/>
          </a:ln>
        </p:spPr>
        <p:txBody>
          <a:bodyPr wrap="square" lIns="90000" rtlCol="0">
            <a:noAutofit/>
          </a:bodyPr>
          <a:lstStyle/>
          <a:p>
            <a:pPr algn="ctr"/>
            <a:r>
              <a:rPr lang="en-US" sz="6000" b="1" dirty="0"/>
              <a:t>Individual Contributions &amp; Team Selection</a:t>
            </a:r>
            <a:endParaRPr lang="en-US" sz="6600" b="1" dirty="0"/>
          </a:p>
        </p:txBody>
      </p:sp>
    </p:spTree>
    <p:extLst>
      <p:ext uri="{BB962C8B-B14F-4D97-AF65-F5344CB8AC3E}">
        <p14:creationId xmlns:p14="http://schemas.microsoft.com/office/powerpoint/2010/main" val="20289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EB9-BC8C-4B01-A6E2-B932138C7969}"/>
              </a:ext>
            </a:extLst>
          </p:cNvPr>
          <p:cNvSpPr>
            <a:spLocks noGrp="1"/>
          </p:cNvSpPr>
          <p:nvPr>
            <p:ph type="title"/>
          </p:nvPr>
        </p:nvSpPr>
        <p:spPr/>
        <p:txBody>
          <a:bodyPr/>
          <a:lstStyle/>
          <a:p>
            <a:r>
              <a:rPr lang="en-GB" dirty="0">
                <a:latin typeface="+mn-lt"/>
              </a:rPr>
              <a:t>Activity: Skills Audit</a:t>
            </a:r>
          </a:p>
        </p:txBody>
      </p:sp>
      <p:sp>
        <p:nvSpPr>
          <p:cNvPr id="4" name="Content Placeholder 3">
            <a:extLst>
              <a:ext uri="{FF2B5EF4-FFF2-40B4-BE49-F238E27FC236}">
                <a16:creationId xmlns:a16="http://schemas.microsoft.com/office/drawing/2014/main" id="{8E63C997-99D2-4B6B-9B77-D45C469B2CC7}"/>
              </a:ext>
            </a:extLst>
          </p:cNvPr>
          <p:cNvSpPr>
            <a:spLocks noGrp="1"/>
          </p:cNvSpPr>
          <p:nvPr>
            <p:ph idx="1"/>
          </p:nvPr>
        </p:nvSpPr>
        <p:spPr>
          <a:xfrm>
            <a:off x="838201" y="1825625"/>
            <a:ext cx="6666186" cy="4351338"/>
          </a:xfrm>
        </p:spPr>
        <p:txBody>
          <a:bodyPr>
            <a:normAutofit/>
          </a:bodyPr>
          <a:lstStyle/>
          <a:p>
            <a:pPr marL="0" indent="0">
              <a:buNone/>
            </a:pPr>
            <a:r>
              <a:rPr lang="en-GB" sz="2400" dirty="0"/>
              <a:t>The ability to identify the skills needed for each role is rather simple. You can look for </a:t>
            </a:r>
            <a:r>
              <a:rPr lang="en-GB" sz="2400" b="1" dirty="0"/>
              <a:t>skills gaps</a:t>
            </a:r>
            <a:r>
              <a:rPr lang="en-GB" sz="2400" dirty="0"/>
              <a:t>, the number of people who have </a:t>
            </a:r>
            <a:r>
              <a:rPr lang="en-GB" sz="2400" b="1" dirty="0"/>
              <a:t>critical skills </a:t>
            </a:r>
            <a:r>
              <a:rPr lang="en-GB" sz="2400" dirty="0"/>
              <a:t>and also </a:t>
            </a:r>
            <a:r>
              <a:rPr lang="en-GB" sz="2400" b="1" dirty="0"/>
              <a:t>future skill requirements </a:t>
            </a:r>
            <a:r>
              <a:rPr lang="en-GB" sz="2400" dirty="0"/>
              <a:t>for any project. </a:t>
            </a:r>
          </a:p>
          <a:p>
            <a:pPr marL="0" indent="0">
              <a:buNone/>
            </a:pPr>
            <a:endParaRPr lang="en-GB" sz="1400" dirty="0"/>
          </a:p>
          <a:p>
            <a:pPr marL="0" indent="0">
              <a:buNone/>
            </a:pPr>
            <a:r>
              <a:rPr lang="en-GB" sz="2400" dirty="0"/>
              <a:t>The ability to </a:t>
            </a:r>
            <a:r>
              <a:rPr lang="en-GB" sz="2400" b="1" dirty="0"/>
              <a:t>reflect on your own skills </a:t>
            </a:r>
            <a:r>
              <a:rPr lang="en-GB" sz="2400" dirty="0"/>
              <a:t>is more difficult part of the process. On the one hand you are looking to </a:t>
            </a:r>
            <a:r>
              <a:rPr lang="en-GB" sz="2400" b="1" dirty="0"/>
              <a:t>develop new skills and experience</a:t>
            </a:r>
            <a:r>
              <a:rPr lang="en-GB" sz="2400" dirty="0"/>
              <a:t>, and on the other you could lead to project delays as you take the </a:t>
            </a:r>
            <a:r>
              <a:rPr lang="en-GB" sz="2400" b="1" dirty="0"/>
              <a:t>time to learn</a:t>
            </a:r>
            <a:r>
              <a:rPr lang="en-GB" sz="2400" dirty="0"/>
              <a:t>. </a:t>
            </a:r>
            <a:endParaRPr lang="en-GB" sz="2200" dirty="0"/>
          </a:p>
        </p:txBody>
      </p:sp>
      <p:pic>
        <p:nvPicPr>
          <p:cNvPr id="7" name="Picture 6" descr="A picture containing orange&#10;&#10;Description automatically generated">
            <a:extLst>
              <a:ext uri="{FF2B5EF4-FFF2-40B4-BE49-F238E27FC236}">
                <a16:creationId xmlns:a16="http://schemas.microsoft.com/office/drawing/2014/main" id="{5D2F707D-0044-4C07-97C4-651EC3A9334F}"/>
              </a:ext>
            </a:extLst>
          </p:cNvPr>
          <p:cNvPicPr>
            <a:picLocks noChangeAspect="1"/>
          </p:cNvPicPr>
          <p:nvPr/>
        </p:nvPicPr>
        <p:blipFill rotWithShape="1">
          <a:blip r:embed="rId3">
            <a:extLst>
              <a:ext uri="{28A0092B-C50C-407E-A947-70E740481C1C}">
                <a14:useLocalDpi xmlns:a14="http://schemas.microsoft.com/office/drawing/2010/main" val="0"/>
              </a:ext>
            </a:extLst>
          </a:blip>
          <a:srcRect t="3106" b="15564"/>
          <a:stretch/>
        </p:blipFill>
        <p:spPr>
          <a:xfrm>
            <a:off x="8230803" y="1681247"/>
            <a:ext cx="2895600" cy="3532438"/>
          </a:xfrm>
          <a:prstGeom prst="rect">
            <a:avLst/>
          </a:prstGeom>
        </p:spPr>
      </p:pic>
      <p:sp>
        <p:nvSpPr>
          <p:cNvPr id="11" name="Google Shape;113;p2">
            <a:extLst>
              <a:ext uri="{FF2B5EF4-FFF2-40B4-BE49-F238E27FC236}">
                <a16:creationId xmlns:a16="http://schemas.microsoft.com/office/drawing/2014/main" id="{9A9CCA4F-BFE3-4FEE-8419-83A0D567FA45}"/>
              </a:ext>
            </a:extLst>
          </p:cNvPr>
          <p:cNvSpPr/>
          <p:nvPr/>
        </p:nvSpPr>
        <p:spPr>
          <a:xfrm>
            <a:off x="838200" y="5479856"/>
            <a:ext cx="11088944" cy="1074099"/>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dirty="0">
                <a:solidFill>
                  <a:schemeClr val="bg1"/>
                </a:solidFill>
              </a:rPr>
              <a:t>Agree on </a:t>
            </a:r>
            <a:r>
              <a:rPr lang="en-GB" sz="2400" b="1" dirty="0">
                <a:solidFill>
                  <a:schemeClr val="bg1"/>
                </a:solidFill>
              </a:rPr>
              <a:t>skills required </a:t>
            </a:r>
            <a:r>
              <a:rPr lang="en-GB" sz="2400" dirty="0">
                <a:solidFill>
                  <a:schemeClr val="bg1"/>
                </a:solidFill>
              </a:rPr>
              <a:t>for project and </a:t>
            </a:r>
            <a:r>
              <a:rPr lang="en-GB" sz="2400" b="1" dirty="0">
                <a:solidFill>
                  <a:schemeClr val="bg1"/>
                </a:solidFill>
              </a:rPr>
              <a:t>score system </a:t>
            </a:r>
            <a:r>
              <a:rPr lang="en-GB" sz="2400" dirty="0">
                <a:solidFill>
                  <a:schemeClr val="bg1"/>
                </a:solidFill>
              </a:rPr>
              <a:t>on the same scale</a:t>
            </a:r>
            <a:endParaRPr dirty="0">
              <a:solidFill>
                <a:schemeClr val="bg1"/>
              </a:solidFill>
            </a:endParaRPr>
          </a:p>
        </p:txBody>
      </p:sp>
    </p:spTree>
    <p:extLst>
      <p:ext uri="{BB962C8B-B14F-4D97-AF65-F5344CB8AC3E}">
        <p14:creationId xmlns:p14="http://schemas.microsoft.com/office/powerpoint/2010/main" val="4085253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9CEA-1B39-446D-8E5D-4BF3D2674C83}"/>
              </a:ext>
            </a:extLst>
          </p:cNvPr>
          <p:cNvSpPr>
            <a:spLocks noGrp="1"/>
          </p:cNvSpPr>
          <p:nvPr>
            <p:ph type="title"/>
          </p:nvPr>
        </p:nvSpPr>
        <p:spPr/>
        <p:txBody>
          <a:bodyPr/>
          <a:lstStyle/>
          <a:p>
            <a:r>
              <a:rPr lang="en-GB" dirty="0">
                <a:latin typeface="+mn-lt"/>
              </a:rPr>
              <a:t>The “Roles” in Agile Teams</a:t>
            </a:r>
          </a:p>
        </p:txBody>
      </p:sp>
      <p:pic>
        <p:nvPicPr>
          <p:cNvPr id="5" name="Picture 4" descr="Company name&#10;&#10;Description automatically generated with medium confidence">
            <a:extLst>
              <a:ext uri="{FF2B5EF4-FFF2-40B4-BE49-F238E27FC236}">
                <a16:creationId xmlns:a16="http://schemas.microsoft.com/office/drawing/2014/main" id="{5E5035E2-1725-47A7-9A68-A6660DAD1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9"/>
            <a:ext cx="10834370" cy="4738494"/>
          </a:xfrm>
          <a:prstGeom prst="rect">
            <a:avLst/>
          </a:prstGeom>
        </p:spPr>
      </p:pic>
    </p:spTree>
    <p:extLst>
      <p:ext uri="{BB962C8B-B14F-4D97-AF65-F5344CB8AC3E}">
        <p14:creationId xmlns:p14="http://schemas.microsoft.com/office/powerpoint/2010/main" val="4207998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EB9-BC8C-4B01-A6E2-B932138C7969}"/>
              </a:ext>
            </a:extLst>
          </p:cNvPr>
          <p:cNvSpPr>
            <a:spLocks noGrp="1"/>
          </p:cNvSpPr>
          <p:nvPr>
            <p:ph type="title"/>
          </p:nvPr>
        </p:nvSpPr>
        <p:spPr/>
        <p:txBody>
          <a:bodyPr/>
          <a:lstStyle/>
          <a:p>
            <a:r>
              <a:rPr lang="en-GB" dirty="0">
                <a:latin typeface="+mn-lt"/>
              </a:rPr>
              <a:t>Activity: Preparing your elevator pitch</a:t>
            </a:r>
          </a:p>
        </p:txBody>
      </p:sp>
      <p:sp>
        <p:nvSpPr>
          <p:cNvPr id="4" name="Content Placeholder 3">
            <a:extLst>
              <a:ext uri="{FF2B5EF4-FFF2-40B4-BE49-F238E27FC236}">
                <a16:creationId xmlns:a16="http://schemas.microsoft.com/office/drawing/2014/main" id="{8E63C997-99D2-4B6B-9B77-D45C469B2CC7}"/>
              </a:ext>
            </a:extLst>
          </p:cNvPr>
          <p:cNvSpPr>
            <a:spLocks noGrp="1"/>
          </p:cNvSpPr>
          <p:nvPr>
            <p:ph idx="1"/>
          </p:nvPr>
        </p:nvSpPr>
        <p:spPr>
          <a:xfrm>
            <a:off x="838201" y="1825625"/>
            <a:ext cx="6666186" cy="4351338"/>
          </a:xfrm>
        </p:spPr>
        <p:txBody>
          <a:bodyPr>
            <a:normAutofit fontScale="92500"/>
          </a:bodyPr>
          <a:lstStyle/>
          <a:p>
            <a:pPr marL="0" indent="0">
              <a:buNone/>
            </a:pPr>
            <a:r>
              <a:rPr lang="en-GB" sz="2400" dirty="0"/>
              <a:t>You had the opportunity to consider the </a:t>
            </a:r>
            <a:r>
              <a:rPr lang="en-GB" sz="2400" b="1" dirty="0"/>
              <a:t>London Capstone Project</a:t>
            </a:r>
            <a:r>
              <a:rPr lang="en-GB" sz="2400" dirty="0"/>
              <a:t> individually yesterday. By the end of the session you will be </a:t>
            </a:r>
            <a:r>
              <a:rPr lang="en-GB" sz="2400" b="1" dirty="0"/>
              <a:t>assigned groups</a:t>
            </a:r>
            <a:r>
              <a:rPr lang="en-GB" sz="2400" dirty="0"/>
              <a:t>. </a:t>
            </a:r>
            <a:endParaRPr lang="en-GB" sz="800" dirty="0"/>
          </a:p>
          <a:p>
            <a:pPr marL="0" indent="0">
              <a:buNone/>
            </a:pPr>
            <a:r>
              <a:rPr lang="en-GB" sz="2400" dirty="0"/>
              <a:t>In agile teams you are expected to </a:t>
            </a:r>
            <a:r>
              <a:rPr lang="en-GB" sz="2400" b="1" dirty="0"/>
              <a:t>present your thoughts </a:t>
            </a:r>
            <a:r>
              <a:rPr lang="en-GB" sz="2400" dirty="0"/>
              <a:t>quickly and effectively. With that in mind, take some time to prepare an </a:t>
            </a:r>
            <a:r>
              <a:rPr lang="en-GB" sz="2400" b="1" u="sng" dirty="0"/>
              <a:t>elevator pitch </a:t>
            </a:r>
            <a:r>
              <a:rPr lang="en-GB" sz="2400" dirty="0"/>
              <a:t>to share with the group. </a:t>
            </a:r>
          </a:p>
          <a:p>
            <a:pPr marL="0" indent="0">
              <a:buNone/>
            </a:pPr>
            <a:endParaRPr lang="en-GB" sz="900" dirty="0"/>
          </a:p>
          <a:p>
            <a:pPr marL="0" indent="0">
              <a:buNone/>
            </a:pPr>
            <a:r>
              <a:rPr lang="en-GB" sz="2400" dirty="0"/>
              <a:t>You will have 60-seconds to: </a:t>
            </a:r>
          </a:p>
          <a:p>
            <a:r>
              <a:rPr lang="en-GB" sz="2200" dirty="0"/>
              <a:t>Outline your initial ideas for the London Capstone Project</a:t>
            </a:r>
          </a:p>
          <a:p>
            <a:r>
              <a:rPr lang="en-GB" sz="2200" dirty="0"/>
              <a:t>Your skills and what you bring to the team</a:t>
            </a:r>
          </a:p>
          <a:p>
            <a:r>
              <a:rPr lang="en-GB" sz="2200" dirty="0"/>
              <a:t>Preferred role as an Agile Team Member or Scrum Master</a:t>
            </a:r>
          </a:p>
        </p:txBody>
      </p:sp>
      <p:pic>
        <p:nvPicPr>
          <p:cNvPr id="3" name="Online Media 2" title="Elevator Pitch Examples for Students">
            <a:hlinkClick r:id="" action="ppaction://media"/>
            <a:extLst>
              <a:ext uri="{FF2B5EF4-FFF2-40B4-BE49-F238E27FC236}">
                <a16:creationId xmlns:a16="http://schemas.microsoft.com/office/drawing/2014/main" id="{BE5F0B0C-2ABD-47C6-8723-08300C770736}"/>
              </a:ext>
            </a:extLst>
          </p:cNvPr>
          <p:cNvPicPr>
            <a:picLocks noRot="1" noChangeAspect="1"/>
          </p:cNvPicPr>
          <p:nvPr>
            <a:videoFile r:link="rId1"/>
          </p:nvPr>
        </p:nvPicPr>
        <p:blipFill>
          <a:blip r:embed="rId4"/>
          <a:stretch>
            <a:fillRect/>
          </a:stretch>
        </p:blipFill>
        <p:spPr>
          <a:xfrm>
            <a:off x="7863490" y="1828253"/>
            <a:ext cx="3647035" cy="2060575"/>
          </a:xfrm>
          <a:prstGeom prst="rect">
            <a:avLst/>
          </a:prstGeom>
        </p:spPr>
      </p:pic>
      <p:pic>
        <p:nvPicPr>
          <p:cNvPr id="6" name="Picture 5" descr="A person standing in front of a group of people sitting at a table&#10;&#10;Description automatically generated with medium confidence">
            <a:extLst>
              <a:ext uri="{FF2B5EF4-FFF2-40B4-BE49-F238E27FC236}">
                <a16:creationId xmlns:a16="http://schemas.microsoft.com/office/drawing/2014/main" id="{4C45EF9A-CEE7-4ED5-8C78-F1812E066E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6682" y="4026393"/>
            <a:ext cx="3663843" cy="2060575"/>
          </a:xfrm>
          <a:prstGeom prst="rect">
            <a:avLst/>
          </a:prstGeom>
        </p:spPr>
      </p:pic>
    </p:spTree>
    <p:extLst>
      <p:ext uri="{BB962C8B-B14F-4D97-AF65-F5344CB8AC3E}">
        <p14:creationId xmlns:p14="http://schemas.microsoft.com/office/powerpoint/2010/main" val="360884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0E0D-F733-4668-A98F-B503DAE2997A}"/>
              </a:ext>
            </a:extLst>
          </p:cNvPr>
          <p:cNvSpPr>
            <a:spLocks noGrp="1"/>
          </p:cNvSpPr>
          <p:nvPr>
            <p:ph type="title"/>
          </p:nvPr>
        </p:nvSpPr>
        <p:spPr/>
        <p:txBody>
          <a:bodyPr/>
          <a:lstStyle/>
          <a:p>
            <a:r>
              <a:rPr lang="en-GB" dirty="0">
                <a:latin typeface="+mn-lt"/>
              </a:rPr>
              <a:t>Guest Speaker</a:t>
            </a:r>
          </a:p>
        </p:txBody>
      </p:sp>
      <p:sp>
        <p:nvSpPr>
          <p:cNvPr id="16" name="Rectangle 15">
            <a:extLst>
              <a:ext uri="{FF2B5EF4-FFF2-40B4-BE49-F238E27FC236}">
                <a16:creationId xmlns:a16="http://schemas.microsoft.com/office/drawing/2014/main" id="{12114517-43DF-4237-96F0-93A3FF0C7C36}"/>
              </a:ext>
            </a:extLst>
          </p:cNvPr>
          <p:cNvSpPr/>
          <p:nvPr/>
        </p:nvSpPr>
        <p:spPr>
          <a:xfrm>
            <a:off x="838200" y="2152761"/>
            <a:ext cx="5928360" cy="4191917"/>
          </a:xfrm>
          <a:prstGeom prst="rect">
            <a:avLst/>
          </a:prstGeom>
        </p:spPr>
        <p:txBody>
          <a:bodyPr wrap="square">
            <a:spAutoFit/>
          </a:bodyPr>
          <a:lstStyle/>
          <a:p>
            <a:pPr>
              <a:lnSpc>
                <a:spcPct val="90000"/>
              </a:lnSpc>
              <a:buClr>
                <a:schemeClr val="dk1"/>
              </a:buClr>
              <a:buSzPts val="2800"/>
            </a:pPr>
            <a:r>
              <a:rPr lang="en-GB" sz="2800" b="1" dirty="0"/>
              <a:t>JONATHAN BELSEY</a:t>
            </a:r>
          </a:p>
          <a:p>
            <a:pPr>
              <a:lnSpc>
                <a:spcPct val="90000"/>
              </a:lnSpc>
              <a:buClr>
                <a:schemeClr val="dk1"/>
              </a:buClr>
              <a:buSzPts val="2800"/>
            </a:pPr>
            <a:endParaRPr lang="en-GB" sz="2800" dirty="0"/>
          </a:p>
          <a:p>
            <a:pPr marL="457200" indent="-457200">
              <a:lnSpc>
                <a:spcPct val="90000"/>
              </a:lnSpc>
              <a:buClr>
                <a:schemeClr val="dk1"/>
              </a:buClr>
              <a:buSzPts val="2800"/>
              <a:buFont typeface="Arial" panose="020B0604020202020204" pitchFamily="34" charset="0"/>
              <a:buChar char="•"/>
            </a:pPr>
            <a:r>
              <a:rPr lang="en-GB" sz="2400" dirty="0"/>
              <a:t>Medical advisor and Head of Clinical Development background, for the last 25 years working as a </a:t>
            </a:r>
            <a:r>
              <a:rPr lang="en-GB" sz="2400"/>
              <a:t>Health Economist</a:t>
            </a:r>
            <a:endParaRPr lang="en-GB" sz="2400" dirty="0"/>
          </a:p>
          <a:p>
            <a:pPr marL="457200" indent="-457200">
              <a:lnSpc>
                <a:spcPct val="90000"/>
              </a:lnSpc>
              <a:buClr>
                <a:schemeClr val="dk1"/>
              </a:buClr>
              <a:buSzPts val="2800"/>
              <a:buFont typeface="Arial" panose="020B0604020202020204" pitchFamily="34" charset="0"/>
              <a:buChar char="•"/>
            </a:pPr>
            <a:r>
              <a:rPr lang="en-GB" sz="2400" dirty="0"/>
              <a:t>Owner of JB Medical Limited specialising in clinical trial data and development of health economic models to inform purchasing decision-making</a:t>
            </a:r>
          </a:p>
          <a:p>
            <a:pPr marL="457200" indent="-457200">
              <a:lnSpc>
                <a:spcPct val="90000"/>
              </a:lnSpc>
              <a:buClr>
                <a:schemeClr val="dk1"/>
              </a:buClr>
              <a:buSzPts val="2800"/>
              <a:buFont typeface="Arial" panose="020B0604020202020204" pitchFamily="34" charset="0"/>
              <a:buChar char="•"/>
            </a:pPr>
            <a:r>
              <a:rPr lang="en-GB" sz="2400" dirty="0"/>
              <a:t>“Scientist that uses data” with specialities in population needs and data queries of NHS databases</a:t>
            </a:r>
          </a:p>
        </p:txBody>
      </p:sp>
      <p:sp>
        <p:nvSpPr>
          <p:cNvPr id="7" name="Google Shape;294;g64058a63f0_0_0">
            <a:extLst>
              <a:ext uri="{FF2B5EF4-FFF2-40B4-BE49-F238E27FC236}">
                <a16:creationId xmlns:a16="http://schemas.microsoft.com/office/drawing/2014/main" id="{AEEA367A-38E9-4C8B-91A3-75027A1118F3}"/>
              </a:ext>
            </a:extLst>
          </p:cNvPr>
          <p:cNvSpPr txBox="1">
            <a:spLocks/>
          </p:cNvSpPr>
          <p:nvPr/>
        </p:nvSpPr>
        <p:spPr>
          <a:xfrm>
            <a:off x="10307782" y="5942700"/>
            <a:ext cx="4852432" cy="113212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spcBef>
                <a:spcPts val="0"/>
              </a:spcBef>
              <a:buClr>
                <a:schemeClr val="dk1"/>
              </a:buClr>
              <a:buSzPts val="4000"/>
              <a:buFont typeface="Calibri"/>
              <a:buNone/>
            </a:pPr>
            <a:r>
              <a:rPr lang="en-GB" sz="2800" b="1" dirty="0">
                <a:latin typeface="+mn-lt"/>
                <a:hlinkClick r:id="rId3"/>
              </a:rPr>
              <a:t>LinkedIn</a:t>
            </a:r>
            <a:endParaRPr lang="en-GB" sz="2800" b="1" dirty="0">
              <a:latin typeface="+mn-lt"/>
            </a:endParaRPr>
          </a:p>
        </p:txBody>
      </p:sp>
      <p:pic>
        <p:nvPicPr>
          <p:cNvPr id="13316" name="Picture 4">
            <a:extLst>
              <a:ext uri="{FF2B5EF4-FFF2-40B4-BE49-F238E27FC236}">
                <a16:creationId xmlns:a16="http://schemas.microsoft.com/office/drawing/2014/main" id="{E918C43D-119C-49BC-8EBC-FA06C96CF3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069292" y="2152761"/>
            <a:ext cx="3787130" cy="378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8360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432920-6631-4FD1-BB41-2728A985A429}"/>
              </a:ext>
            </a:extLst>
          </p:cNvPr>
          <p:cNvSpPr>
            <a:spLocks noGrp="1"/>
          </p:cNvSpPr>
          <p:nvPr>
            <p:ph type="title"/>
          </p:nvPr>
        </p:nvSpPr>
        <p:spPr/>
        <p:txBody>
          <a:bodyPr/>
          <a:lstStyle/>
          <a:p>
            <a:r>
              <a:rPr lang="en-GB" dirty="0">
                <a:latin typeface="+mn-lt"/>
              </a:rPr>
              <a:t>Share your Elevator Pitch!</a:t>
            </a:r>
          </a:p>
        </p:txBody>
      </p:sp>
      <p:pic>
        <p:nvPicPr>
          <p:cNvPr id="7" name="Picture 6">
            <a:extLst>
              <a:ext uri="{FF2B5EF4-FFF2-40B4-BE49-F238E27FC236}">
                <a16:creationId xmlns:a16="http://schemas.microsoft.com/office/drawing/2014/main" id="{F5E9394B-86AD-4DEC-8F21-8A6475A148C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4119880" y="1889760"/>
            <a:ext cx="7233920" cy="4069080"/>
          </a:xfrm>
          <a:prstGeom prst="rect">
            <a:avLst/>
          </a:prstGeom>
        </p:spPr>
      </p:pic>
      <p:pic>
        <p:nvPicPr>
          <p:cNvPr id="3" name="Graphic 2" descr="Chat with solid fill">
            <a:extLst>
              <a:ext uri="{FF2B5EF4-FFF2-40B4-BE49-F238E27FC236}">
                <a16:creationId xmlns:a16="http://schemas.microsoft.com/office/drawing/2014/main" id="{0C6A5EDA-4B94-49B3-B72D-72D59092CF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7560" y="2098834"/>
            <a:ext cx="914400" cy="914400"/>
          </a:xfrm>
          <a:prstGeom prst="rect">
            <a:avLst/>
          </a:prstGeom>
        </p:spPr>
      </p:pic>
      <p:pic>
        <p:nvPicPr>
          <p:cNvPr id="9" name="Graphic 8" descr="Radio microphone with solid fill">
            <a:extLst>
              <a:ext uri="{FF2B5EF4-FFF2-40B4-BE49-F238E27FC236}">
                <a16:creationId xmlns:a16="http://schemas.microsoft.com/office/drawing/2014/main" id="{DCAB05F1-2D38-4CFD-8995-D9909EE76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7560" y="3421380"/>
            <a:ext cx="914400" cy="914400"/>
          </a:xfrm>
          <a:prstGeom prst="rect">
            <a:avLst/>
          </a:prstGeom>
        </p:spPr>
      </p:pic>
      <p:pic>
        <p:nvPicPr>
          <p:cNvPr id="11" name="Graphic 10" descr="Lecturer with solid fill">
            <a:extLst>
              <a:ext uri="{FF2B5EF4-FFF2-40B4-BE49-F238E27FC236}">
                <a16:creationId xmlns:a16="http://schemas.microsoft.com/office/drawing/2014/main" id="{0A2F1821-8100-40F7-B459-8C1858FBA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7560" y="4743926"/>
            <a:ext cx="914400" cy="914400"/>
          </a:xfrm>
          <a:prstGeom prst="rect">
            <a:avLst/>
          </a:prstGeom>
        </p:spPr>
      </p:pic>
    </p:spTree>
    <p:extLst>
      <p:ext uri="{BB962C8B-B14F-4D97-AF65-F5344CB8AC3E}">
        <p14:creationId xmlns:p14="http://schemas.microsoft.com/office/powerpoint/2010/main" val="2078555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432920-6631-4FD1-BB41-2728A985A429}"/>
              </a:ext>
            </a:extLst>
          </p:cNvPr>
          <p:cNvSpPr>
            <a:spLocks noGrp="1"/>
          </p:cNvSpPr>
          <p:nvPr>
            <p:ph type="title"/>
          </p:nvPr>
        </p:nvSpPr>
        <p:spPr/>
        <p:txBody>
          <a:bodyPr/>
          <a:lstStyle/>
          <a:p>
            <a:r>
              <a:rPr lang="en-GB" dirty="0">
                <a:latin typeface="+mn-lt"/>
              </a:rPr>
              <a:t>Team Selection and Set Milestones</a:t>
            </a:r>
          </a:p>
        </p:txBody>
      </p:sp>
      <p:pic>
        <p:nvPicPr>
          <p:cNvPr id="7" name="Picture 6">
            <a:extLst>
              <a:ext uri="{FF2B5EF4-FFF2-40B4-BE49-F238E27FC236}">
                <a16:creationId xmlns:a16="http://schemas.microsoft.com/office/drawing/2014/main" id="{F5E9394B-86AD-4DEC-8F21-8A6475A148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4120154" y="1889760"/>
            <a:ext cx="7233373" cy="4069080"/>
          </a:xfrm>
          <a:prstGeom prst="rect">
            <a:avLst/>
          </a:prstGeom>
        </p:spPr>
      </p:pic>
      <p:pic>
        <p:nvPicPr>
          <p:cNvPr id="3" name="Graphic 2" descr="Users with solid fill">
            <a:extLst>
              <a:ext uri="{FF2B5EF4-FFF2-40B4-BE49-F238E27FC236}">
                <a16:creationId xmlns:a16="http://schemas.microsoft.com/office/drawing/2014/main" id="{0C6A5EDA-4B94-49B3-B72D-72D59092CF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57560" y="2098834"/>
            <a:ext cx="914400" cy="914400"/>
          </a:xfrm>
          <a:prstGeom prst="rect">
            <a:avLst/>
          </a:prstGeom>
        </p:spPr>
      </p:pic>
      <p:pic>
        <p:nvPicPr>
          <p:cNvPr id="9" name="Graphic 8" descr="Hierarchy with solid fill">
            <a:extLst>
              <a:ext uri="{FF2B5EF4-FFF2-40B4-BE49-F238E27FC236}">
                <a16:creationId xmlns:a16="http://schemas.microsoft.com/office/drawing/2014/main" id="{DCAB05F1-2D38-4CFD-8995-D9909EE76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657560" y="3421380"/>
            <a:ext cx="914400" cy="914400"/>
          </a:xfrm>
          <a:prstGeom prst="rect">
            <a:avLst/>
          </a:prstGeom>
        </p:spPr>
      </p:pic>
      <p:pic>
        <p:nvPicPr>
          <p:cNvPr id="11" name="Graphic 10" descr="Cheers with solid fill">
            <a:extLst>
              <a:ext uri="{FF2B5EF4-FFF2-40B4-BE49-F238E27FC236}">
                <a16:creationId xmlns:a16="http://schemas.microsoft.com/office/drawing/2014/main" id="{0A2F1821-8100-40F7-B459-8C1858FBA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657560" y="4743926"/>
            <a:ext cx="914400" cy="914400"/>
          </a:xfrm>
          <a:prstGeom prst="rect">
            <a:avLst/>
          </a:prstGeom>
        </p:spPr>
      </p:pic>
    </p:spTree>
    <p:extLst>
      <p:ext uri="{BB962C8B-B14F-4D97-AF65-F5344CB8AC3E}">
        <p14:creationId xmlns:p14="http://schemas.microsoft.com/office/powerpoint/2010/main" val="2373736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Scrum Framework</a:t>
            </a:r>
          </a:p>
        </p:txBody>
      </p:sp>
      <p:pic>
        <p:nvPicPr>
          <p:cNvPr id="9" name="Picture 8">
            <a:extLst>
              <a:ext uri="{FF2B5EF4-FFF2-40B4-BE49-F238E27FC236}">
                <a16:creationId xmlns:a16="http://schemas.microsoft.com/office/drawing/2014/main" id="{A6DFFC5E-D72C-45AC-A70F-DCE702C6D3E1}"/>
              </a:ext>
            </a:extLst>
          </p:cNvPr>
          <p:cNvPicPr>
            <a:picLocks noChangeAspect="1"/>
          </p:cNvPicPr>
          <p:nvPr/>
        </p:nvPicPr>
        <p:blipFill>
          <a:blip r:embed="rId2"/>
          <a:stretch>
            <a:fillRect/>
          </a:stretch>
        </p:blipFill>
        <p:spPr>
          <a:xfrm>
            <a:off x="838200" y="1565199"/>
            <a:ext cx="8924925" cy="4998550"/>
          </a:xfrm>
          <a:prstGeom prst="rect">
            <a:avLst/>
          </a:prstGeom>
        </p:spPr>
      </p:pic>
      <p:sp>
        <p:nvSpPr>
          <p:cNvPr id="3" name="Rectangle 2">
            <a:extLst>
              <a:ext uri="{FF2B5EF4-FFF2-40B4-BE49-F238E27FC236}">
                <a16:creationId xmlns:a16="http://schemas.microsoft.com/office/drawing/2014/main" id="{69C381A0-6E5D-4788-A41D-944BED884F46}"/>
              </a:ext>
            </a:extLst>
          </p:cNvPr>
          <p:cNvSpPr/>
          <p:nvPr/>
        </p:nvSpPr>
        <p:spPr>
          <a:xfrm>
            <a:off x="752475" y="4200525"/>
            <a:ext cx="3505200" cy="2076450"/>
          </a:xfrm>
          <a:prstGeom prst="rect">
            <a:avLst/>
          </a:prstGeom>
          <a:solidFill>
            <a:srgbClr val="FF0000">
              <a:alpha val="10196"/>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22951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432920-6631-4FD1-BB41-2728A985A429}"/>
              </a:ext>
            </a:extLst>
          </p:cNvPr>
          <p:cNvSpPr>
            <a:spLocks noGrp="1"/>
          </p:cNvSpPr>
          <p:nvPr>
            <p:ph type="title"/>
          </p:nvPr>
        </p:nvSpPr>
        <p:spPr/>
        <p:txBody>
          <a:bodyPr/>
          <a:lstStyle/>
          <a:p>
            <a:r>
              <a:rPr lang="en-GB" dirty="0">
                <a:latin typeface="+mn-lt"/>
              </a:rPr>
              <a:t>Vote on Priorities and Agree Next Steps</a:t>
            </a:r>
          </a:p>
        </p:txBody>
      </p:sp>
      <p:pic>
        <p:nvPicPr>
          <p:cNvPr id="7" name="Picture 6">
            <a:extLst>
              <a:ext uri="{FF2B5EF4-FFF2-40B4-BE49-F238E27FC236}">
                <a16:creationId xmlns:a16="http://schemas.microsoft.com/office/drawing/2014/main" id="{F5E9394B-86AD-4DEC-8F21-8A6475A148C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4685030" y="1889760"/>
            <a:ext cx="6103620" cy="4069080"/>
          </a:xfrm>
          <a:prstGeom prst="rect">
            <a:avLst/>
          </a:prstGeom>
        </p:spPr>
      </p:pic>
      <p:pic>
        <p:nvPicPr>
          <p:cNvPr id="3" name="Graphic 2" descr="Checkmark with solid fill">
            <a:extLst>
              <a:ext uri="{FF2B5EF4-FFF2-40B4-BE49-F238E27FC236}">
                <a16:creationId xmlns:a16="http://schemas.microsoft.com/office/drawing/2014/main" id="{0C6A5EDA-4B94-49B3-B72D-72D59092CF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657560" y="2098834"/>
            <a:ext cx="914400" cy="914400"/>
          </a:xfrm>
          <a:prstGeom prst="rect">
            <a:avLst/>
          </a:prstGeom>
        </p:spPr>
      </p:pic>
      <p:pic>
        <p:nvPicPr>
          <p:cNvPr id="9" name="Graphic 8" descr="End with solid fill">
            <a:extLst>
              <a:ext uri="{FF2B5EF4-FFF2-40B4-BE49-F238E27FC236}">
                <a16:creationId xmlns:a16="http://schemas.microsoft.com/office/drawing/2014/main" id="{DCAB05F1-2D38-4CFD-8995-D9909EE76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657560" y="3421380"/>
            <a:ext cx="914400" cy="914400"/>
          </a:xfrm>
          <a:prstGeom prst="rect">
            <a:avLst/>
          </a:prstGeom>
        </p:spPr>
      </p:pic>
      <p:pic>
        <p:nvPicPr>
          <p:cNvPr id="11" name="Graphic 10" descr="Comment Like with solid fill">
            <a:extLst>
              <a:ext uri="{FF2B5EF4-FFF2-40B4-BE49-F238E27FC236}">
                <a16:creationId xmlns:a16="http://schemas.microsoft.com/office/drawing/2014/main" id="{0A2F1821-8100-40F7-B459-8C1858FBA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657560" y="4743926"/>
            <a:ext cx="914400" cy="914400"/>
          </a:xfrm>
          <a:prstGeom prst="rect">
            <a:avLst/>
          </a:prstGeom>
        </p:spPr>
      </p:pic>
    </p:spTree>
    <p:extLst>
      <p:ext uri="{BB962C8B-B14F-4D97-AF65-F5344CB8AC3E}">
        <p14:creationId xmlns:p14="http://schemas.microsoft.com/office/powerpoint/2010/main" val="2423144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4278259054"/>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92D050"/>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4283660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1E6819-C06A-5643-8B21-E227B84F2B3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16200000">
            <a:off x="2666999" y="-2667001"/>
            <a:ext cx="6858002" cy="12192000"/>
          </a:xfrm>
          <a:prstGeom prst="rect">
            <a:avLst/>
          </a:prstGeom>
        </p:spPr>
      </p:pic>
      <p:sp>
        <p:nvSpPr>
          <p:cNvPr id="4" name="TextBox 3">
            <a:extLst>
              <a:ext uri="{FF2B5EF4-FFF2-40B4-BE49-F238E27FC236}">
                <a16:creationId xmlns:a16="http://schemas.microsoft.com/office/drawing/2014/main" id="{7657B808-48D4-3143-B320-25979112EF8E}"/>
              </a:ext>
            </a:extLst>
          </p:cNvPr>
          <p:cNvSpPr txBox="1"/>
          <p:nvPr/>
        </p:nvSpPr>
        <p:spPr>
          <a:xfrm>
            <a:off x="3174998" y="2107584"/>
            <a:ext cx="5943600" cy="3027554"/>
          </a:xfrm>
          <a:prstGeom prst="rect">
            <a:avLst/>
          </a:prstGeom>
          <a:solidFill>
            <a:srgbClr val="FFFFFF">
              <a:alpha val="60784"/>
            </a:srgbClr>
          </a:solidFill>
          <a:ln>
            <a:noFill/>
          </a:ln>
        </p:spPr>
        <p:txBody>
          <a:bodyPr wrap="square" lIns="90000" rtlCol="0">
            <a:noAutofit/>
          </a:bodyPr>
          <a:lstStyle/>
          <a:p>
            <a:endParaRPr lang="en-US" sz="3600" b="1" dirty="0"/>
          </a:p>
          <a:p>
            <a:pPr algn="ctr"/>
            <a:r>
              <a:rPr lang="en-US" sz="6000" b="1" dirty="0"/>
              <a:t>Agile Teams Methodology</a:t>
            </a:r>
            <a:endParaRPr lang="en-US" sz="6600" b="1" dirty="0"/>
          </a:p>
        </p:txBody>
      </p:sp>
    </p:spTree>
    <p:extLst>
      <p:ext uri="{BB962C8B-B14F-4D97-AF65-F5344CB8AC3E}">
        <p14:creationId xmlns:p14="http://schemas.microsoft.com/office/powerpoint/2010/main" val="21645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0E0D-F733-4668-A98F-B503DAE2997A}"/>
              </a:ext>
            </a:extLst>
          </p:cNvPr>
          <p:cNvSpPr>
            <a:spLocks noGrp="1"/>
          </p:cNvSpPr>
          <p:nvPr>
            <p:ph type="title"/>
          </p:nvPr>
        </p:nvSpPr>
        <p:spPr/>
        <p:txBody>
          <a:bodyPr/>
          <a:lstStyle/>
          <a:p>
            <a:r>
              <a:rPr lang="en-GB" dirty="0">
                <a:latin typeface="+mn-lt"/>
              </a:rPr>
              <a:t>What is an agile team?</a:t>
            </a:r>
          </a:p>
        </p:txBody>
      </p:sp>
      <p:sp>
        <p:nvSpPr>
          <p:cNvPr id="16" name="Rectangle 15">
            <a:extLst>
              <a:ext uri="{FF2B5EF4-FFF2-40B4-BE49-F238E27FC236}">
                <a16:creationId xmlns:a16="http://schemas.microsoft.com/office/drawing/2014/main" id="{12114517-43DF-4237-96F0-93A3FF0C7C36}"/>
              </a:ext>
            </a:extLst>
          </p:cNvPr>
          <p:cNvSpPr/>
          <p:nvPr/>
        </p:nvSpPr>
        <p:spPr>
          <a:xfrm>
            <a:off x="838200" y="2398519"/>
            <a:ext cx="5257800" cy="2554545"/>
          </a:xfrm>
          <a:prstGeom prst="rect">
            <a:avLst/>
          </a:prstGeom>
        </p:spPr>
        <p:txBody>
          <a:bodyPr wrap="square">
            <a:spAutoFit/>
          </a:bodyPr>
          <a:lstStyle/>
          <a:p>
            <a:pPr marL="0" indent="0">
              <a:buNone/>
            </a:pPr>
            <a:r>
              <a:rPr lang="en-GB" sz="3200" dirty="0"/>
              <a:t>A</a:t>
            </a:r>
            <a:r>
              <a:rPr lang="en-GB" sz="3200" b="0" i="0" dirty="0">
                <a:effectLst/>
              </a:rPr>
              <a:t>n </a:t>
            </a:r>
            <a:r>
              <a:rPr lang="en-GB" sz="3200" b="1" dirty="0"/>
              <a:t>a</a:t>
            </a:r>
            <a:r>
              <a:rPr lang="en-GB" sz="3200" b="1" i="0" dirty="0">
                <a:effectLst/>
              </a:rPr>
              <a:t>gile team </a:t>
            </a:r>
            <a:r>
              <a:rPr lang="en-GB" sz="3200" b="0" i="0" dirty="0">
                <a:effectLst/>
              </a:rPr>
              <a:t>is a </a:t>
            </a:r>
            <a:r>
              <a:rPr lang="en-GB" sz="3200" b="1" i="0" dirty="0">
                <a:effectLst/>
              </a:rPr>
              <a:t>cross-functional </a:t>
            </a:r>
            <a:r>
              <a:rPr lang="en-GB" sz="3200" b="0" i="0" dirty="0">
                <a:effectLst/>
              </a:rPr>
              <a:t>group of people who define, build, test, and deliver an increment of </a:t>
            </a:r>
            <a:r>
              <a:rPr lang="en-GB" sz="3200" b="1" i="0" dirty="0">
                <a:effectLst/>
              </a:rPr>
              <a:t>value</a:t>
            </a:r>
            <a:r>
              <a:rPr lang="en-GB" sz="3200" b="0" i="0" dirty="0">
                <a:effectLst/>
              </a:rPr>
              <a:t> in a </a:t>
            </a:r>
            <a:r>
              <a:rPr lang="en-GB" sz="3200" b="1" i="0" dirty="0">
                <a:effectLst/>
              </a:rPr>
              <a:t>short time </a:t>
            </a:r>
            <a:r>
              <a:rPr lang="en-GB" sz="3200" b="0" i="0" dirty="0">
                <a:effectLst/>
              </a:rPr>
              <a:t>box</a:t>
            </a:r>
            <a:endParaRPr lang="en-GB" sz="3200" dirty="0"/>
          </a:p>
        </p:txBody>
      </p:sp>
      <p:sp>
        <p:nvSpPr>
          <p:cNvPr id="5" name="Google Shape;113;p2">
            <a:extLst>
              <a:ext uri="{FF2B5EF4-FFF2-40B4-BE49-F238E27FC236}">
                <a16:creationId xmlns:a16="http://schemas.microsoft.com/office/drawing/2014/main" id="{CA04AB5A-BC4A-0148-87A7-C7C5BE3E72ED}"/>
              </a:ext>
            </a:extLst>
          </p:cNvPr>
          <p:cNvSpPr/>
          <p:nvPr/>
        </p:nvSpPr>
        <p:spPr>
          <a:xfrm>
            <a:off x="838200" y="5479856"/>
            <a:ext cx="11088944" cy="1074099"/>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b="0" i="0" dirty="0">
                <a:solidFill>
                  <a:schemeClr val="bg1"/>
                </a:solidFill>
                <a:effectLst/>
              </a:rPr>
              <a:t>Solution delivery requires </a:t>
            </a:r>
            <a:r>
              <a:rPr lang="en-GB" sz="2400" b="1" i="0" dirty="0">
                <a:solidFill>
                  <a:schemeClr val="bg1"/>
                </a:solidFill>
                <a:effectLst/>
              </a:rPr>
              <a:t>broad</a:t>
            </a:r>
            <a:r>
              <a:rPr lang="en-GB" sz="2400" b="0" i="0" dirty="0">
                <a:solidFill>
                  <a:schemeClr val="bg1"/>
                </a:solidFill>
                <a:effectLst/>
              </a:rPr>
              <a:t> and </a:t>
            </a:r>
            <a:r>
              <a:rPr lang="en-GB" sz="2400" b="1" i="0" dirty="0">
                <a:solidFill>
                  <a:schemeClr val="bg1"/>
                </a:solidFill>
                <a:effectLst/>
              </a:rPr>
              <a:t>diverse</a:t>
            </a:r>
            <a:r>
              <a:rPr lang="en-GB" sz="2400" b="0" i="0" dirty="0">
                <a:solidFill>
                  <a:schemeClr val="bg1"/>
                </a:solidFill>
                <a:effectLst/>
              </a:rPr>
              <a:t> skills. Teams follow a </a:t>
            </a:r>
            <a:r>
              <a:rPr lang="en-GB" sz="2400" b="1" i="0" dirty="0">
                <a:solidFill>
                  <a:schemeClr val="bg1"/>
                </a:solidFill>
                <a:effectLst/>
              </a:rPr>
              <a:t>process</a:t>
            </a:r>
            <a:r>
              <a:rPr lang="en-GB" sz="2400" b="0" i="0" dirty="0">
                <a:solidFill>
                  <a:schemeClr val="bg1"/>
                </a:solidFill>
                <a:effectLst/>
              </a:rPr>
              <a:t> to define, build, test, and-where applicable-deploy. </a:t>
            </a:r>
            <a:endParaRPr dirty="0">
              <a:solidFill>
                <a:schemeClr val="bg1"/>
              </a:solidFill>
            </a:endParaRPr>
          </a:p>
        </p:txBody>
      </p:sp>
      <p:pic>
        <p:nvPicPr>
          <p:cNvPr id="3074" name="Picture 2">
            <a:extLst>
              <a:ext uri="{FF2B5EF4-FFF2-40B4-BE49-F238E27FC236}">
                <a16:creationId xmlns:a16="http://schemas.microsoft.com/office/drawing/2014/main" id="{96ED2F65-0071-4552-812C-C726D2E2B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832347" y="2205120"/>
            <a:ext cx="4140453" cy="27603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37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0E0D-F733-4668-A98F-B503DAE2997A}"/>
              </a:ext>
            </a:extLst>
          </p:cNvPr>
          <p:cNvSpPr>
            <a:spLocks noGrp="1"/>
          </p:cNvSpPr>
          <p:nvPr>
            <p:ph type="title"/>
          </p:nvPr>
        </p:nvSpPr>
        <p:spPr/>
        <p:txBody>
          <a:bodyPr/>
          <a:lstStyle/>
          <a:p>
            <a:r>
              <a:rPr lang="en-GB" dirty="0">
                <a:latin typeface="+mn-lt"/>
              </a:rPr>
              <a:t>Agile Skills: Define, Build, Test &amp; Deploy</a:t>
            </a:r>
          </a:p>
        </p:txBody>
      </p:sp>
      <p:sp>
        <p:nvSpPr>
          <p:cNvPr id="16" name="Rectangle 15">
            <a:extLst>
              <a:ext uri="{FF2B5EF4-FFF2-40B4-BE49-F238E27FC236}">
                <a16:creationId xmlns:a16="http://schemas.microsoft.com/office/drawing/2014/main" id="{12114517-43DF-4237-96F0-93A3FF0C7C36}"/>
              </a:ext>
            </a:extLst>
          </p:cNvPr>
          <p:cNvSpPr/>
          <p:nvPr/>
        </p:nvSpPr>
        <p:spPr>
          <a:xfrm>
            <a:off x="838200" y="2398519"/>
            <a:ext cx="4831080" cy="3785652"/>
          </a:xfrm>
          <a:prstGeom prst="rect">
            <a:avLst/>
          </a:prstGeom>
        </p:spPr>
        <p:txBody>
          <a:bodyPr wrap="square">
            <a:spAutoFit/>
          </a:bodyPr>
          <a:lstStyle/>
          <a:p>
            <a:pPr marL="457200" indent="-457200">
              <a:buFont typeface="Arial" panose="020B0604020202020204" pitchFamily="34" charset="0"/>
              <a:buChar char="•"/>
            </a:pPr>
            <a:r>
              <a:rPr lang="en-GB" sz="2400" b="1" i="0" dirty="0">
                <a:solidFill>
                  <a:srgbClr val="333333"/>
                </a:solidFill>
                <a:effectLst/>
              </a:rPr>
              <a:t>Define </a:t>
            </a:r>
            <a:r>
              <a:rPr lang="en-GB" sz="2400" b="0" i="0" dirty="0">
                <a:solidFill>
                  <a:srgbClr val="333333"/>
                </a:solidFill>
                <a:effectLst/>
              </a:rPr>
              <a:t>– independently elaborate and design features and stories to accomplish their mission </a:t>
            </a:r>
          </a:p>
          <a:p>
            <a:pPr marL="457200" indent="-457200">
              <a:buFont typeface="Arial" panose="020B0604020202020204" pitchFamily="34" charset="0"/>
              <a:buChar char="•"/>
            </a:pPr>
            <a:r>
              <a:rPr lang="en-GB" sz="2400" b="1" i="0" dirty="0">
                <a:solidFill>
                  <a:srgbClr val="333333"/>
                </a:solidFill>
                <a:effectLst/>
              </a:rPr>
              <a:t>Build </a:t>
            </a:r>
            <a:r>
              <a:rPr lang="en-GB" sz="2400" b="0" i="0" dirty="0">
                <a:solidFill>
                  <a:srgbClr val="333333"/>
                </a:solidFill>
                <a:effectLst/>
              </a:rPr>
              <a:t>– contain all skills necessary to create the artifacts to meet their mission </a:t>
            </a:r>
          </a:p>
          <a:p>
            <a:pPr marL="457200" indent="-457200">
              <a:buFont typeface="Arial" panose="020B0604020202020204" pitchFamily="34" charset="0"/>
              <a:buChar char="•"/>
            </a:pPr>
            <a:r>
              <a:rPr lang="en-GB" sz="2400" b="1" i="0" dirty="0">
                <a:solidFill>
                  <a:srgbClr val="333333"/>
                </a:solidFill>
                <a:effectLst/>
              </a:rPr>
              <a:t>Test </a:t>
            </a:r>
            <a:r>
              <a:rPr lang="en-GB" sz="2400" b="0" i="0" dirty="0">
                <a:solidFill>
                  <a:srgbClr val="333333"/>
                </a:solidFill>
                <a:effectLst/>
              </a:rPr>
              <a:t>– ensure an artifact’s quality and performance </a:t>
            </a:r>
          </a:p>
          <a:p>
            <a:pPr marL="457200" indent="-457200">
              <a:buFont typeface="Arial" panose="020B0604020202020204" pitchFamily="34" charset="0"/>
              <a:buChar char="•"/>
            </a:pPr>
            <a:r>
              <a:rPr lang="en-GB" sz="2400" b="1" i="0" dirty="0">
                <a:solidFill>
                  <a:srgbClr val="333333"/>
                </a:solidFill>
                <a:effectLst/>
              </a:rPr>
              <a:t>Deploy </a:t>
            </a:r>
            <a:r>
              <a:rPr lang="en-GB" sz="2400" b="0" i="0" dirty="0">
                <a:solidFill>
                  <a:srgbClr val="333333"/>
                </a:solidFill>
                <a:effectLst/>
              </a:rPr>
              <a:t>– where applicable, deploy increments of value</a:t>
            </a:r>
            <a:endParaRPr lang="en-GB" sz="2400" dirty="0"/>
          </a:p>
        </p:txBody>
      </p:sp>
      <p:pic>
        <p:nvPicPr>
          <p:cNvPr id="1026" name="Picture 2">
            <a:extLst>
              <a:ext uri="{FF2B5EF4-FFF2-40B4-BE49-F238E27FC236}">
                <a16:creationId xmlns:a16="http://schemas.microsoft.com/office/drawing/2014/main" id="{7267B9B0-9042-4DA7-B691-0A7FCD40B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755" y="2628864"/>
            <a:ext cx="5589725" cy="3081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3862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B9CEA-1B39-446D-8E5D-4BF3D2674C83}"/>
              </a:ext>
            </a:extLst>
          </p:cNvPr>
          <p:cNvSpPr>
            <a:spLocks noGrp="1"/>
          </p:cNvSpPr>
          <p:nvPr>
            <p:ph type="title"/>
          </p:nvPr>
        </p:nvSpPr>
        <p:spPr/>
        <p:txBody>
          <a:bodyPr/>
          <a:lstStyle/>
          <a:p>
            <a:r>
              <a:rPr lang="en-GB" dirty="0">
                <a:latin typeface="+mn-lt"/>
              </a:rPr>
              <a:t>The “Roles” in Agile Teams</a:t>
            </a:r>
          </a:p>
        </p:txBody>
      </p:sp>
      <p:pic>
        <p:nvPicPr>
          <p:cNvPr id="5" name="Picture 4" descr="Company name&#10;&#10;Description automatically generated with medium confidence">
            <a:extLst>
              <a:ext uri="{FF2B5EF4-FFF2-40B4-BE49-F238E27FC236}">
                <a16:creationId xmlns:a16="http://schemas.microsoft.com/office/drawing/2014/main" id="{5E5035E2-1725-47A7-9A68-A6660DAD1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9"/>
            <a:ext cx="10834370" cy="4738494"/>
          </a:xfrm>
          <a:prstGeom prst="rect">
            <a:avLst/>
          </a:prstGeom>
        </p:spPr>
      </p:pic>
    </p:spTree>
    <p:extLst>
      <p:ext uri="{BB962C8B-B14F-4D97-AF65-F5344CB8AC3E}">
        <p14:creationId xmlns:p14="http://schemas.microsoft.com/office/powerpoint/2010/main" val="1678711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Scrum Framework</a:t>
            </a:r>
          </a:p>
        </p:txBody>
      </p:sp>
      <p:pic>
        <p:nvPicPr>
          <p:cNvPr id="9" name="Picture 8">
            <a:extLst>
              <a:ext uri="{FF2B5EF4-FFF2-40B4-BE49-F238E27FC236}">
                <a16:creationId xmlns:a16="http://schemas.microsoft.com/office/drawing/2014/main" id="{A6DFFC5E-D72C-45AC-A70F-DCE702C6D3E1}"/>
              </a:ext>
            </a:extLst>
          </p:cNvPr>
          <p:cNvPicPr>
            <a:picLocks noChangeAspect="1"/>
          </p:cNvPicPr>
          <p:nvPr/>
        </p:nvPicPr>
        <p:blipFill>
          <a:blip r:embed="rId2"/>
          <a:stretch>
            <a:fillRect/>
          </a:stretch>
        </p:blipFill>
        <p:spPr>
          <a:xfrm>
            <a:off x="838200" y="1565199"/>
            <a:ext cx="8924925" cy="4998550"/>
          </a:xfrm>
          <a:prstGeom prst="rect">
            <a:avLst/>
          </a:prstGeom>
        </p:spPr>
      </p:pic>
    </p:spTree>
    <p:extLst>
      <p:ext uri="{BB962C8B-B14F-4D97-AF65-F5344CB8AC3E}">
        <p14:creationId xmlns:p14="http://schemas.microsoft.com/office/powerpoint/2010/main" val="3349033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74C2AA-6E45-C045-9EA6-E421130FFDFB}"/>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
            <a:ext cx="12192000" cy="6858000"/>
          </a:xfrm>
          <a:prstGeom prst="rect">
            <a:avLst/>
          </a:prstGeom>
        </p:spPr>
      </p:pic>
      <p:sp>
        <p:nvSpPr>
          <p:cNvPr id="9" name="Google Shape;86;g766d9ac26c_0_0">
            <a:extLst>
              <a:ext uri="{FF2B5EF4-FFF2-40B4-BE49-F238E27FC236}">
                <a16:creationId xmlns:a16="http://schemas.microsoft.com/office/drawing/2014/main" id="{2F736407-AD1D-184B-9A0D-F4949CE339D0}"/>
              </a:ext>
            </a:extLst>
          </p:cNvPr>
          <p:cNvSpPr txBox="1"/>
          <p:nvPr/>
        </p:nvSpPr>
        <p:spPr>
          <a:xfrm>
            <a:off x="247650" y="1993692"/>
            <a:ext cx="11830049" cy="4178508"/>
          </a:xfrm>
          <a:prstGeom prst="rect">
            <a:avLst/>
          </a:prstGeom>
          <a:no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None/>
            </a:pPr>
            <a:r>
              <a:rPr lang="en-GB" sz="4800" b="1" i="0" u="none" strike="noStrike" cap="none" dirty="0">
                <a:solidFill>
                  <a:schemeClr val="bg1"/>
                </a:solidFill>
                <a:latin typeface="Arial"/>
                <a:ea typeface="Arial"/>
                <a:cs typeface="Arial"/>
                <a:sym typeface="Arial"/>
              </a:rPr>
              <a:t>Introduction to</a:t>
            </a:r>
          </a:p>
          <a:p>
            <a:pPr marL="0" marR="0" lvl="0" indent="0" rtl="0">
              <a:lnSpc>
                <a:spcPct val="100000"/>
              </a:lnSpc>
              <a:spcBef>
                <a:spcPts val="0"/>
              </a:spcBef>
              <a:spcAft>
                <a:spcPts val="0"/>
              </a:spcAft>
              <a:buNone/>
            </a:pPr>
            <a:r>
              <a:rPr lang="en-GB" sz="4800" b="1" i="0" u="none" strike="noStrike" cap="none" dirty="0">
                <a:solidFill>
                  <a:schemeClr val="bg1"/>
                </a:solidFill>
                <a:latin typeface="Arial"/>
                <a:ea typeface="Arial"/>
                <a:cs typeface="Arial"/>
                <a:sym typeface="Arial"/>
              </a:rPr>
              <a:t>Applied Data </a:t>
            </a:r>
          </a:p>
          <a:p>
            <a:pPr marL="0" marR="0" lvl="0" indent="0" rtl="0">
              <a:lnSpc>
                <a:spcPct val="100000"/>
              </a:lnSpc>
              <a:spcBef>
                <a:spcPts val="0"/>
              </a:spcBef>
              <a:spcAft>
                <a:spcPts val="0"/>
              </a:spcAft>
              <a:buNone/>
            </a:pPr>
            <a:r>
              <a:rPr lang="en-GB" sz="4800" b="1" i="0" u="none" strike="noStrike" cap="none" dirty="0">
                <a:solidFill>
                  <a:schemeClr val="bg1"/>
                </a:solidFill>
                <a:latin typeface="Arial"/>
                <a:ea typeface="Arial"/>
                <a:cs typeface="Arial"/>
                <a:sym typeface="Arial"/>
              </a:rPr>
              <a:t>Science</a:t>
            </a:r>
          </a:p>
          <a:p>
            <a:pPr marL="0" marR="0" lvl="0" indent="0" rtl="0">
              <a:lnSpc>
                <a:spcPct val="100000"/>
              </a:lnSpc>
              <a:spcBef>
                <a:spcPts val="0"/>
              </a:spcBef>
              <a:spcAft>
                <a:spcPts val="0"/>
              </a:spcAft>
              <a:buNone/>
            </a:pPr>
            <a:endParaRPr lang="en-GB" sz="2800" b="1" i="0" u="none" strike="noStrike" cap="none" dirty="0">
              <a:solidFill>
                <a:schemeClr val="bg1"/>
              </a:solidFill>
              <a:latin typeface="Arial"/>
              <a:ea typeface="Arial"/>
              <a:cs typeface="Arial"/>
              <a:sym typeface="Arial"/>
            </a:endParaRPr>
          </a:p>
          <a:p>
            <a:pPr marL="0" marR="0" lvl="0" indent="0" rtl="0">
              <a:lnSpc>
                <a:spcPct val="100000"/>
              </a:lnSpc>
              <a:spcBef>
                <a:spcPts val="0"/>
              </a:spcBef>
              <a:spcAft>
                <a:spcPts val="0"/>
              </a:spcAft>
              <a:buNone/>
            </a:pPr>
            <a:endParaRPr lang="en-GB" sz="2800" b="1" i="0" u="none" strike="noStrike" cap="none" dirty="0">
              <a:solidFill>
                <a:schemeClr val="bg1"/>
              </a:solidFill>
              <a:latin typeface="Arial"/>
              <a:ea typeface="Arial"/>
              <a:cs typeface="Arial"/>
              <a:sym typeface="Arial"/>
            </a:endParaRPr>
          </a:p>
          <a:p>
            <a:pPr marL="0" marR="0" lvl="0" indent="0" rtl="0">
              <a:lnSpc>
                <a:spcPct val="100000"/>
              </a:lnSpc>
              <a:spcBef>
                <a:spcPts val="0"/>
              </a:spcBef>
              <a:spcAft>
                <a:spcPts val="0"/>
              </a:spcAft>
              <a:buNone/>
            </a:pPr>
            <a:r>
              <a:rPr lang="en-GB" sz="2000" b="1" i="0" u="none" strike="noStrike" cap="none" dirty="0">
                <a:solidFill>
                  <a:schemeClr val="bg1"/>
                </a:solidFill>
                <a:latin typeface="Arial"/>
                <a:ea typeface="Arial"/>
                <a:cs typeface="Arial"/>
                <a:sym typeface="Arial"/>
              </a:rPr>
              <a:t>Dr Laura Marulanda-Carter</a:t>
            </a:r>
            <a:endParaRPr lang="en-GB" sz="2000" b="1" dirty="0">
              <a:solidFill>
                <a:schemeClr val="bg1"/>
              </a:solidFill>
            </a:endParaRPr>
          </a:p>
        </p:txBody>
      </p:sp>
    </p:spTree>
    <p:extLst>
      <p:ext uri="{BB962C8B-B14F-4D97-AF65-F5344CB8AC3E}">
        <p14:creationId xmlns:p14="http://schemas.microsoft.com/office/powerpoint/2010/main" val="2310094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Agile teams have well-defined responsibilities</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200" y="1825625"/>
            <a:ext cx="10637520" cy="4351338"/>
          </a:xfrm>
        </p:spPr>
        <p:txBody>
          <a:bodyPr/>
          <a:lstStyle/>
          <a:p>
            <a:r>
              <a:rPr lang="en-GB" b="1" dirty="0"/>
              <a:t>Collaborate </a:t>
            </a:r>
            <a:r>
              <a:rPr lang="en-GB" dirty="0"/>
              <a:t>with the Product Owner to </a:t>
            </a:r>
            <a:r>
              <a:rPr lang="en-GB" b="1" dirty="0"/>
              <a:t>create and refine </a:t>
            </a:r>
            <a:r>
              <a:rPr lang="en-GB" dirty="0"/>
              <a:t>user stories and </a:t>
            </a:r>
            <a:r>
              <a:rPr lang="en-GB" b="1" dirty="0"/>
              <a:t>acceptance criteria </a:t>
            </a:r>
          </a:p>
          <a:p>
            <a:r>
              <a:rPr lang="en-GB" dirty="0"/>
              <a:t>Participate in </a:t>
            </a:r>
            <a:r>
              <a:rPr lang="en-GB" b="1" dirty="0"/>
              <a:t>planning </a:t>
            </a:r>
            <a:r>
              <a:rPr lang="en-GB" dirty="0"/>
              <a:t>and create iteration plans when setting </a:t>
            </a:r>
            <a:r>
              <a:rPr lang="en-GB" b="1" dirty="0"/>
              <a:t>team objectives </a:t>
            </a:r>
          </a:p>
          <a:p>
            <a:r>
              <a:rPr lang="en-GB" dirty="0"/>
              <a:t>Develop and </a:t>
            </a:r>
            <a:r>
              <a:rPr lang="en-GB" b="1" dirty="0"/>
              <a:t>commit </a:t>
            </a:r>
            <a:r>
              <a:rPr lang="en-GB" dirty="0"/>
              <a:t>to objectives, goals, </a:t>
            </a:r>
            <a:r>
              <a:rPr lang="en-GB" b="1" dirty="0"/>
              <a:t>size</a:t>
            </a:r>
            <a:r>
              <a:rPr lang="en-GB" dirty="0"/>
              <a:t> and </a:t>
            </a:r>
            <a:r>
              <a:rPr lang="en-GB" b="1" dirty="0"/>
              <a:t>complexity </a:t>
            </a:r>
            <a:r>
              <a:rPr lang="en-GB" dirty="0"/>
              <a:t>of work </a:t>
            </a:r>
          </a:p>
          <a:p>
            <a:r>
              <a:rPr lang="en-GB" dirty="0"/>
              <a:t>Conduct </a:t>
            </a:r>
            <a:r>
              <a:rPr lang="en-GB" b="1" dirty="0"/>
              <a:t>research</a:t>
            </a:r>
            <a:r>
              <a:rPr lang="en-GB" dirty="0"/>
              <a:t>, </a:t>
            </a:r>
            <a:r>
              <a:rPr lang="en-GB" b="1" dirty="0"/>
              <a:t>design</a:t>
            </a:r>
            <a:r>
              <a:rPr lang="en-GB" dirty="0"/>
              <a:t>, prototype, and other </a:t>
            </a:r>
            <a:r>
              <a:rPr lang="en-GB" b="1" dirty="0"/>
              <a:t>exploration activities </a:t>
            </a:r>
          </a:p>
          <a:p>
            <a:r>
              <a:rPr lang="en-GB" dirty="0"/>
              <a:t>Create and </a:t>
            </a:r>
            <a:r>
              <a:rPr lang="en-GB" b="1" dirty="0"/>
              <a:t>test</a:t>
            </a:r>
            <a:r>
              <a:rPr lang="en-GB" dirty="0"/>
              <a:t> work products defined by their features </a:t>
            </a:r>
          </a:p>
          <a:p>
            <a:r>
              <a:rPr lang="en-GB" dirty="0"/>
              <a:t>Continuously improve the team’s </a:t>
            </a:r>
            <a:r>
              <a:rPr lang="en-GB" b="1" dirty="0"/>
              <a:t>processes</a:t>
            </a:r>
          </a:p>
        </p:txBody>
      </p:sp>
    </p:spTree>
    <p:extLst>
      <p:ext uri="{BB962C8B-B14F-4D97-AF65-F5344CB8AC3E}">
        <p14:creationId xmlns:p14="http://schemas.microsoft.com/office/powerpoint/2010/main" val="30671696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0E0D-F733-4668-A98F-B503DAE2997A}"/>
              </a:ext>
            </a:extLst>
          </p:cNvPr>
          <p:cNvSpPr>
            <a:spLocks noGrp="1"/>
          </p:cNvSpPr>
          <p:nvPr>
            <p:ph type="title"/>
          </p:nvPr>
        </p:nvSpPr>
        <p:spPr/>
        <p:txBody>
          <a:bodyPr/>
          <a:lstStyle/>
          <a:p>
            <a:r>
              <a:rPr lang="en-GB" dirty="0">
                <a:latin typeface="+mn-lt"/>
              </a:rPr>
              <a:t>Guest Speaker</a:t>
            </a:r>
          </a:p>
        </p:txBody>
      </p:sp>
      <p:sp>
        <p:nvSpPr>
          <p:cNvPr id="16" name="Rectangle 15">
            <a:extLst>
              <a:ext uri="{FF2B5EF4-FFF2-40B4-BE49-F238E27FC236}">
                <a16:creationId xmlns:a16="http://schemas.microsoft.com/office/drawing/2014/main" id="{12114517-43DF-4237-96F0-93A3FF0C7C36}"/>
              </a:ext>
            </a:extLst>
          </p:cNvPr>
          <p:cNvSpPr/>
          <p:nvPr/>
        </p:nvSpPr>
        <p:spPr>
          <a:xfrm>
            <a:off x="838200" y="2152761"/>
            <a:ext cx="5928360" cy="4108817"/>
          </a:xfrm>
          <a:prstGeom prst="rect">
            <a:avLst/>
          </a:prstGeom>
        </p:spPr>
        <p:txBody>
          <a:bodyPr wrap="square">
            <a:spAutoFit/>
          </a:bodyPr>
          <a:lstStyle/>
          <a:p>
            <a:pPr>
              <a:lnSpc>
                <a:spcPct val="90000"/>
              </a:lnSpc>
              <a:buClr>
                <a:schemeClr val="dk1"/>
              </a:buClr>
              <a:buSzPts val="2800"/>
            </a:pPr>
            <a:r>
              <a:rPr lang="en-GB" sz="2800" b="1" dirty="0"/>
              <a:t>ANDY BLEACH</a:t>
            </a:r>
          </a:p>
          <a:p>
            <a:pPr>
              <a:lnSpc>
                <a:spcPct val="90000"/>
              </a:lnSpc>
              <a:buClr>
                <a:schemeClr val="dk1"/>
              </a:buClr>
              <a:buSzPts val="2800"/>
            </a:pPr>
            <a:endParaRPr lang="en-GB" sz="2800" dirty="0"/>
          </a:p>
          <a:p>
            <a:pPr marL="457200" indent="-457200">
              <a:lnSpc>
                <a:spcPct val="90000"/>
              </a:lnSpc>
              <a:buClr>
                <a:schemeClr val="dk1"/>
              </a:buClr>
              <a:buSzPts val="2800"/>
              <a:buFont typeface="Arial" panose="020B0604020202020204" pitchFamily="34" charset="0"/>
              <a:buChar char="•"/>
            </a:pPr>
            <a:r>
              <a:rPr lang="en-GB" sz="2600" dirty="0"/>
              <a:t>Developer and Scrum Master background</a:t>
            </a:r>
          </a:p>
          <a:p>
            <a:pPr marL="457200" indent="-457200">
              <a:lnSpc>
                <a:spcPct val="90000"/>
              </a:lnSpc>
              <a:buClr>
                <a:schemeClr val="dk1"/>
              </a:buClr>
              <a:buSzPts val="2800"/>
              <a:buFont typeface="Arial" panose="020B0604020202020204" pitchFamily="34" charset="0"/>
              <a:buChar char="•"/>
            </a:pPr>
            <a:r>
              <a:rPr lang="en-GB" sz="2600" dirty="0"/>
              <a:t>Trainer and Content Workflow Manager at Atrium Consulting Limited</a:t>
            </a:r>
          </a:p>
          <a:p>
            <a:pPr marL="457200" indent="-457200">
              <a:lnSpc>
                <a:spcPct val="90000"/>
              </a:lnSpc>
              <a:buClr>
                <a:schemeClr val="dk1"/>
              </a:buClr>
              <a:buSzPts val="2800"/>
              <a:buFont typeface="Arial" panose="020B0604020202020204" pitchFamily="34" charset="0"/>
              <a:buChar char="•"/>
            </a:pPr>
            <a:r>
              <a:rPr lang="en-GB" sz="2600" dirty="0"/>
              <a:t>Consultancy portfolio working on different projects from migrating environments, determining technical solutions for clients, and implementation of DevOps</a:t>
            </a:r>
          </a:p>
        </p:txBody>
      </p:sp>
      <p:sp>
        <p:nvSpPr>
          <p:cNvPr id="7" name="Google Shape;294;g64058a63f0_0_0">
            <a:extLst>
              <a:ext uri="{FF2B5EF4-FFF2-40B4-BE49-F238E27FC236}">
                <a16:creationId xmlns:a16="http://schemas.microsoft.com/office/drawing/2014/main" id="{AEEA367A-38E9-4C8B-91A3-75027A1118F3}"/>
              </a:ext>
            </a:extLst>
          </p:cNvPr>
          <p:cNvSpPr txBox="1">
            <a:spLocks/>
          </p:cNvSpPr>
          <p:nvPr/>
        </p:nvSpPr>
        <p:spPr>
          <a:xfrm>
            <a:off x="10307782" y="5942700"/>
            <a:ext cx="4852432" cy="113212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spcBef>
                <a:spcPts val="0"/>
              </a:spcBef>
              <a:buClr>
                <a:schemeClr val="dk1"/>
              </a:buClr>
              <a:buSzPts val="4000"/>
              <a:buFont typeface="Calibri"/>
              <a:buNone/>
            </a:pPr>
            <a:r>
              <a:rPr lang="en-GB" sz="2800" b="1" dirty="0">
                <a:latin typeface="+mn-lt"/>
                <a:hlinkClick r:id="rId3"/>
              </a:rPr>
              <a:t>LinkedIn</a:t>
            </a:r>
            <a:endParaRPr lang="en-GB" sz="2800" b="1" dirty="0">
              <a:latin typeface="+mn-lt"/>
            </a:endParaRPr>
          </a:p>
        </p:txBody>
      </p:sp>
      <p:pic>
        <p:nvPicPr>
          <p:cNvPr id="2050" name="Picture 2" descr="Andy Bleach">
            <a:extLst>
              <a:ext uri="{FF2B5EF4-FFF2-40B4-BE49-F238E27FC236}">
                <a16:creationId xmlns:a16="http://schemas.microsoft.com/office/drawing/2014/main" id="{CE851D85-9BD9-D993-CF5A-976ADAD527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422" y="2152761"/>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0864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3198959485"/>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2DF48"/>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22DF48"/>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2735340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Task 1 – Design a proposal</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199" y="1825625"/>
            <a:ext cx="7311190" cy="4667250"/>
          </a:xfrm>
        </p:spPr>
        <p:txBody>
          <a:bodyPr>
            <a:noAutofit/>
          </a:bodyPr>
          <a:lstStyle/>
          <a:p>
            <a:pPr marL="0" indent="0" algn="just">
              <a:buNone/>
            </a:pPr>
            <a:r>
              <a:rPr lang="en-GB" sz="1700" dirty="0">
                <a:solidFill>
                  <a:srgbClr val="333333"/>
                </a:solidFill>
              </a:rPr>
              <a:t>Design a proposal that frames </a:t>
            </a:r>
            <a:r>
              <a:rPr lang="en-GB" sz="1700" b="1" dirty="0">
                <a:solidFill>
                  <a:srgbClr val="333333"/>
                </a:solidFill>
              </a:rPr>
              <a:t>how a data visualisation tool* </a:t>
            </a:r>
            <a:r>
              <a:rPr lang="en-GB" sz="1700" dirty="0">
                <a:solidFill>
                  <a:srgbClr val="333333"/>
                </a:solidFill>
              </a:rPr>
              <a:t>offers the capability to design a solution to meet the client’s needs and goals.  </a:t>
            </a:r>
          </a:p>
          <a:p>
            <a:pPr marL="0" indent="0" algn="just">
              <a:buNone/>
            </a:pPr>
            <a:r>
              <a:rPr lang="en-GB" sz="1700" dirty="0">
                <a:solidFill>
                  <a:srgbClr val="333333"/>
                </a:solidFill>
              </a:rPr>
              <a:t>In the first phase of this project, you will be working to understand your client’s needs and using what you know about data services to design a solution. By the end of this task, you should have a clear idea of </a:t>
            </a:r>
            <a:r>
              <a:rPr lang="en-GB" sz="1700" b="1" dirty="0">
                <a:solidFill>
                  <a:srgbClr val="333333"/>
                </a:solidFill>
              </a:rPr>
              <a:t>what your client’s needs are </a:t>
            </a:r>
            <a:r>
              <a:rPr lang="en-GB" sz="1700" dirty="0">
                <a:solidFill>
                  <a:srgbClr val="333333"/>
                </a:solidFill>
              </a:rPr>
              <a:t>and </a:t>
            </a:r>
            <a:r>
              <a:rPr lang="en-GB" sz="1700" b="1" dirty="0">
                <a:solidFill>
                  <a:srgbClr val="333333"/>
                </a:solidFill>
              </a:rPr>
              <a:t>how your solution meets those needs</a:t>
            </a:r>
            <a:r>
              <a:rPr lang="en-GB" sz="1700" dirty="0">
                <a:solidFill>
                  <a:srgbClr val="333333"/>
                </a:solidFill>
              </a:rPr>
              <a:t>. You will be using this information to create a presentation in Task 3, so be sure that you have all the following documented:</a:t>
            </a:r>
          </a:p>
          <a:p>
            <a:pPr marL="0" indent="0" algn="l">
              <a:buNone/>
            </a:pPr>
            <a:endParaRPr lang="en-GB" sz="1000" dirty="0">
              <a:solidFill>
                <a:srgbClr val="333333"/>
              </a:solidFill>
            </a:endParaRPr>
          </a:p>
          <a:p>
            <a:pPr algn="l">
              <a:spcBef>
                <a:spcPts val="0"/>
              </a:spcBef>
              <a:spcAft>
                <a:spcPts val="300"/>
              </a:spcAft>
              <a:buFont typeface="Arial" panose="020B0604020202020204" pitchFamily="34" charset="0"/>
              <a:buChar char="•"/>
            </a:pPr>
            <a:r>
              <a:rPr lang="en-GB" sz="1700" dirty="0"/>
              <a:t>Summary description of client’s current situation, their needs, and their goals</a:t>
            </a:r>
          </a:p>
          <a:p>
            <a:pPr algn="l">
              <a:spcBef>
                <a:spcPts val="0"/>
              </a:spcBef>
              <a:spcAft>
                <a:spcPts val="300"/>
              </a:spcAft>
              <a:buFont typeface="Arial" panose="020B0604020202020204" pitchFamily="34" charset="0"/>
              <a:buChar char="•"/>
            </a:pPr>
            <a:r>
              <a:rPr lang="en-GB" sz="1700" dirty="0">
                <a:solidFill>
                  <a:srgbClr val="333333"/>
                </a:solidFill>
              </a:rPr>
              <a:t>Proposal of how data visualisation tools and data services provide the capabilities to design a data solution to meet the client goals</a:t>
            </a:r>
          </a:p>
          <a:p>
            <a:pPr algn="l">
              <a:spcBef>
                <a:spcPts val="0"/>
              </a:spcBef>
              <a:spcAft>
                <a:spcPts val="300"/>
              </a:spcAft>
              <a:buFont typeface="Arial" panose="020B0604020202020204" pitchFamily="34" charset="0"/>
              <a:buChar char="•"/>
            </a:pPr>
            <a:r>
              <a:rPr lang="en-GB" sz="1700" dirty="0">
                <a:solidFill>
                  <a:srgbClr val="333333"/>
                </a:solidFill>
              </a:rPr>
              <a:t>Proposal for the design of a data dashboard, including a </a:t>
            </a:r>
            <a:r>
              <a:rPr lang="en-GB" sz="1700" dirty="0">
                <a:solidFill>
                  <a:srgbClr val="0070C0"/>
                </a:solidFill>
                <a:hlinkClick r:id="rId2">
                  <a:extLst>
                    <a:ext uri="{A12FA001-AC4F-418D-AE19-62706E023703}">
                      <ahyp:hlinkClr xmlns:ahyp="http://schemas.microsoft.com/office/drawing/2018/hyperlinkcolor" val="tx"/>
                    </a:ext>
                  </a:extLst>
                </a:hlinkClick>
              </a:rPr>
              <a:t>wireframe</a:t>
            </a:r>
            <a:r>
              <a:rPr lang="en-GB" sz="1700" dirty="0">
                <a:solidFill>
                  <a:srgbClr val="333333"/>
                </a:solidFill>
              </a:rPr>
              <a:t>. </a:t>
            </a:r>
          </a:p>
          <a:p>
            <a:pPr algn="l">
              <a:spcBef>
                <a:spcPts val="0"/>
              </a:spcBef>
              <a:spcAft>
                <a:spcPts val="300"/>
              </a:spcAft>
              <a:buFont typeface="Arial" panose="020B0604020202020204" pitchFamily="34" charset="0"/>
              <a:buChar char="•"/>
            </a:pPr>
            <a:r>
              <a:rPr lang="en-GB" sz="1700" dirty="0">
                <a:solidFill>
                  <a:srgbClr val="333333"/>
                </a:solidFill>
              </a:rPr>
              <a:t>Expected costs – you may use online pricing calculators for this or develop your own cost model.</a:t>
            </a:r>
          </a:p>
          <a:p>
            <a:pPr algn="l">
              <a:spcBef>
                <a:spcPts val="0"/>
              </a:spcBef>
              <a:spcAft>
                <a:spcPts val="300"/>
              </a:spcAft>
              <a:buFont typeface="Arial" panose="020B0604020202020204" pitchFamily="34" charset="0"/>
              <a:buChar char="•"/>
            </a:pPr>
            <a:r>
              <a:rPr lang="en-GB" sz="1700" dirty="0">
                <a:solidFill>
                  <a:srgbClr val="333333"/>
                </a:solidFill>
              </a:rPr>
              <a:t>Consideration of data security and access control to various data levels.  </a:t>
            </a:r>
          </a:p>
          <a:p>
            <a:pPr algn="l">
              <a:spcBef>
                <a:spcPts val="0"/>
              </a:spcBef>
              <a:spcAft>
                <a:spcPts val="300"/>
              </a:spcAft>
              <a:buFont typeface="Arial" panose="020B0604020202020204" pitchFamily="34" charset="0"/>
              <a:buChar char="•"/>
            </a:pPr>
            <a:r>
              <a:rPr lang="en-GB" sz="1700" dirty="0">
                <a:solidFill>
                  <a:srgbClr val="333333"/>
                </a:solidFill>
              </a:rPr>
              <a:t>Benefits to their clients.</a:t>
            </a:r>
          </a:p>
        </p:txBody>
      </p:sp>
      <p:pic>
        <p:nvPicPr>
          <p:cNvPr id="7" name="Picture 6">
            <a:extLst>
              <a:ext uri="{FF2B5EF4-FFF2-40B4-BE49-F238E27FC236}">
                <a16:creationId xmlns:a16="http://schemas.microsoft.com/office/drawing/2014/main" id="{3832CE63-0766-4ED0-91D2-CDD6C2A5C2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04797" y="1825625"/>
            <a:ext cx="2951359" cy="4424814"/>
          </a:xfrm>
          <a:prstGeom prst="rect">
            <a:avLst/>
          </a:prstGeom>
        </p:spPr>
      </p:pic>
    </p:spTree>
    <p:extLst>
      <p:ext uri="{BB962C8B-B14F-4D97-AF65-F5344CB8AC3E}">
        <p14:creationId xmlns:p14="http://schemas.microsoft.com/office/powerpoint/2010/main" val="17048101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Task 1: Capstone Rubric</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nvGraphicFramePr>
        <p:xfrm>
          <a:off x="529389" y="1769530"/>
          <a:ext cx="11197392" cy="4383342"/>
        </p:xfrm>
        <a:graphic>
          <a:graphicData uri="http://schemas.openxmlformats.org/drawingml/2006/table">
            <a:tbl>
              <a:tblPr firstRow="1" bandRow="1">
                <a:tableStyleId>{3B4B98B0-60AC-42C2-AFA5-B58CD77FA1E5}</a:tableStyleId>
              </a:tblPr>
              <a:tblGrid>
                <a:gridCol w="2101516">
                  <a:extLst>
                    <a:ext uri="{9D8B030D-6E8A-4147-A177-3AD203B41FA5}">
                      <a16:colId xmlns:a16="http://schemas.microsoft.com/office/drawing/2014/main" val="2448814629"/>
                    </a:ext>
                  </a:extLst>
                </a:gridCol>
                <a:gridCol w="2951748">
                  <a:extLst>
                    <a:ext uri="{9D8B030D-6E8A-4147-A177-3AD203B41FA5}">
                      <a16:colId xmlns:a16="http://schemas.microsoft.com/office/drawing/2014/main" val="381299805"/>
                    </a:ext>
                  </a:extLst>
                </a:gridCol>
                <a:gridCol w="3256547">
                  <a:extLst>
                    <a:ext uri="{9D8B030D-6E8A-4147-A177-3AD203B41FA5}">
                      <a16:colId xmlns:a16="http://schemas.microsoft.com/office/drawing/2014/main" val="3718813033"/>
                    </a:ext>
                  </a:extLst>
                </a:gridCol>
                <a:gridCol w="2887581">
                  <a:extLst>
                    <a:ext uri="{9D8B030D-6E8A-4147-A177-3AD203B41FA5}">
                      <a16:colId xmlns:a16="http://schemas.microsoft.com/office/drawing/2014/main" val="3798314946"/>
                    </a:ext>
                  </a:extLst>
                </a:gridCol>
              </a:tblGrid>
              <a:tr h="631094">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dirty="0"/>
                        <a:t>Approaches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Exceeds Standard (includes items in 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551848">
                <a:tc>
                  <a:txBody>
                    <a:bodyPr/>
                    <a:lstStyle/>
                    <a:p>
                      <a:pPr marL="0" algn="l" defTabSz="914400" rtl="0" eaLnBrk="1" latinLnBrk="0" hangingPunct="1"/>
                      <a:r>
                        <a:rPr lang="en-GB" sz="1400" b="1" kern="1200" dirty="0">
                          <a:solidFill>
                            <a:schemeClr val="tx1"/>
                          </a:solidFill>
                          <a:latin typeface="+mn-lt"/>
                          <a:ea typeface="+mn-ea"/>
                          <a:cs typeface="+mn-cs"/>
                        </a:rPr>
                        <a:t>Description of solution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Description of solution does not specifically address the use of each tool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Description of solution specifically addresses the use of each tool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Description of solution includes an explanation of how security is administered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462138"/>
                  </a:ext>
                </a:extLst>
              </a:tr>
              <a:tr h="551848">
                <a:tc>
                  <a:txBody>
                    <a:bodyPr/>
                    <a:lstStyle/>
                    <a:p>
                      <a:pPr marL="0" algn="l" defTabSz="914400" rtl="0" eaLnBrk="1" latinLnBrk="0" hangingPunct="1"/>
                      <a:r>
                        <a:rPr lang="en-GB" sz="1400" b="1" kern="1200" dirty="0">
                          <a:solidFill>
                            <a:schemeClr val="tx1"/>
                          </a:solidFill>
                          <a:latin typeface="+mn-lt"/>
                          <a:ea typeface="+mn-ea"/>
                          <a:cs typeface="+mn-cs"/>
                        </a:rPr>
                        <a:t>Description of client’s current situation, goals and needs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a:solidFill>
                            <a:schemeClr val="tx1"/>
                          </a:solidFill>
                          <a:latin typeface="+mn-lt"/>
                          <a:ea typeface="+mn-ea"/>
                          <a:cs typeface="+mn-cs"/>
                        </a:rPr>
                        <a:t>Description of the client’s situation, goals, and needs aren’t clear and relevant</a:t>
                      </a:r>
                      <a:endParaRPr lang="en-GB" sz="1200" b="0"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Description of the client’s situation, goals, and needs are clear and relevant to the organisation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Description includes direct quotations from the client brief that provide details about their situation, goals, and needs and that are relevant to the organisation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3010223"/>
                  </a:ext>
                </a:extLst>
              </a:tr>
              <a:tr h="551848">
                <a:tc>
                  <a:txBody>
                    <a:bodyPr/>
                    <a:lstStyle/>
                    <a:p>
                      <a:pPr marL="0" algn="l" defTabSz="914400" rtl="0" eaLnBrk="1" latinLnBrk="0" hangingPunct="1"/>
                      <a:r>
                        <a:rPr lang="en-GB" sz="1400" b="1" kern="1200" dirty="0">
                          <a:solidFill>
                            <a:schemeClr val="tx1"/>
                          </a:solidFill>
                          <a:latin typeface="+mn-lt"/>
                          <a:ea typeface="+mn-ea"/>
                          <a:cs typeface="+mn-cs"/>
                        </a:rPr>
                        <a:t>Recommended data solutions for the client and reasoning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Not all recommendations fit the client, or cover all aspects of the course, or demonstrate an understanding of data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Recommendations fit clearly with an understanding of the client. Recommendations consider services and solutions from the course. Reasoning for recommendations demonstrates an understanding of data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Recommendations at times evidence critical thinking and explain products and services that weren’t chosen and a rationale as to why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7427414"/>
                  </a:ext>
                </a:extLst>
              </a:tr>
              <a:tr h="0">
                <a:tc>
                  <a:txBody>
                    <a:bodyPr/>
                    <a:lstStyle/>
                    <a:p>
                      <a:pPr marL="0" algn="l" defTabSz="914400" rtl="0" eaLnBrk="1" latinLnBrk="0" hangingPunct="1"/>
                      <a:r>
                        <a:rPr lang="en-GB" sz="1400" b="1" kern="1200" dirty="0">
                          <a:solidFill>
                            <a:schemeClr val="tx1"/>
                          </a:solidFill>
                          <a:latin typeface="+mn-lt"/>
                          <a:ea typeface="+mn-ea"/>
                          <a:cs typeface="+mn-cs"/>
                        </a:rPr>
                        <a:t>Description of the costs and benefits for the client, and data 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Client benefits aren’t clearly explained or lack detail, or a total cost of ownership (TCO) calculation isn’t included</a:t>
                      </a:r>
                    </a:p>
                    <a:p>
                      <a:pPr marL="0" algn="l" defTabSz="914400" rtl="0" eaLnBrk="1" latinLnBrk="0" hangingPunct="1"/>
                      <a:endParaRPr lang="en-GB" sz="1200" b="0" kern="1200" dirty="0">
                        <a:solidFill>
                          <a:schemeClr val="tx1"/>
                        </a:solidFill>
                        <a:latin typeface="+mn-lt"/>
                        <a:ea typeface="+mn-ea"/>
                        <a:cs typeface="+mn-cs"/>
                      </a:endParaRPr>
                    </a:p>
                    <a:p>
                      <a:pPr marL="0" algn="l" defTabSz="914400" rtl="0" eaLnBrk="1" latinLnBrk="0" hangingPunct="1"/>
                      <a:r>
                        <a:rPr lang="en-GB" sz="1200" b="0" kern="1200" dirty="0">
                          <a:solidFill>
                            <a:schemeClr val="tx1"/>
                          </a:solidFill>
                          <a:latin typeface="+mn-lt"/>
                          <a:ea typeface="+mn-ea"/>
                          <a:cs typeface="+mn-cs"/>
                        </a:rPr>
                        <a:t>Description of solution does not specifically address  the use of access control to data and general security.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Client benefits are clearly explained in a detailed way that’s easy to understand and includes a TCO calculation</a:t>
                      </a:r>
                    </a:p>
                    <a:p>
                      <a:pPr marL="0" algn="l" defTabSz="914400" rtl="0" eaLnBrk="1" latinLnBrk="0" hangingPunct="1"/>
                      <a:endParaRPr lang="en-GB" sz="1200" b="0" kern="1200" dirty="0">
                        <a:solidFill>
                          <a:schemeClr val="tx1"/>
                        </a:solidFill>
                        <a:latin typeface="+mn-lt"/>
                        <a:ea typeface="+mn-ea"/>
                        <a:cs typeface="+mn-cs"/>
                      </a:endParaRPr>
                    </a:p>
                    <a:p>
                      <a:pPr marL="0" algn="l" defTabSz="914400" rtl="0" eaLnBrk="1" latinLnBrk="0" hangingPunct="1"/>
                      <a:r>
                        <a:rPr lang="en-GB" sz="1200" b="0" kern="1200" dirty="0">
                          <a:solidFill>
                            <a:schemeClr val="tx1"/>
                          </a:solidFill>
                          <a:latin typeface="+mn-lt"/>
                          <a:ea typeface="+mn-ea"/>
                          <a:cs typeface="+mn-cs"/>
                        </a:rPr>
                        <a:t>Description of solution clearly explains the use of access control to data in the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Benefits include supporting information that relates to the client’s current situation and potential needs in the future</a:t>
                      </a:r>
                    </a:p>
                    <a:p>
                      <a:pPr marL="0" algn="l" defTabSz="914400" rtl="0" eaLnBrk="1" latinLnBrk="0" hangingPunct="1"/>
                      <a:endParaRPr lang="en-GB" sz="1200" b="0" kern="1200" dirty="0">
                        <a:solidFill>
                          <a:schemeClr val="tx1"/>
                        </a:solidFill>
                        <a:latin typeface="+mn-lt"/>
                        <a:ea typeface="+mn-ea"/>
                        <a:cs typeface="+mn-cs"/>
                      </a:endParaRPr>
                    </a:p>
                    <a:p>
                      <a:pPr marL="0" algn="l" defTabSz="914400" rtl="0" eaLnBrk="1" latinLnBrk="0" hangingPunct="1"/>
                      <a:r>
                        <a:rPr lang="en-GB" sz="1200" b="0" kern="1200" dirty="0">
                          <a:solidFill>
                            <a:schemeClr val="tx1"/>
                          </a:solidFill>
                          <a:latin typeface="+mn-lt"/>
                          <a:ea typeface="+mn-ea"/>
                          <a:cs typeface="+mn-cs"/>
                        </a:rPr>
                        <a:t>Description of solution includes a robust explanation of how security and access control is administered.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8660326"/>
                  </a:ext>
                </a:extLst>
              </a:tr>
            </a:tbl>
          </a:graphicData>
        </a:graphic>
      </p:graphicFrame>
    </p:spTree>
    <p:extLst>
      <p:ext uri="{BB962C8B-B14F-4D97-AF65-F5344CB8AC3E}">
        <p14:creationId xmlns:p14="http://schemas.microsoft.com/office/powerpoint/2010/main" val="4163085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Scrum Framework</a:t>
            </a:r>
          </a:p>
        </p:txBody>
      </p:sp>
      <p:pic>
        <p:nvPicPr>
          <p:cNvPr id="9" name="Picture 8">
            <a:extLst>
              <a:ext uri="{FF2B5EF4-FFF2-40B4-BE49-F238E27FC236}">
                <a16:creationId xmlns:a16="http://schemas.microsoft.com/office/drawing/2014/main" id="{A6DFFC5E-D72C-45AC-A70F-DCE702C6D3E1}"/>
              </a:ext>
            </a:extLst>
          </p:cNvPr>
          <p:cNvPicPr>
            <a:picLocks noChangeAspect="1"/>
          </p:cNvPicPr>
          <p:nvPr/>
        </p:nvPicPr>
        <p:blipFill>
          <a:blip r:embed="rId2"/>
          <a:stretch>
            <a:fillRect/>
          </a:stretch>
        </p:blipFill>
        <p:spPr>
          <a:xfrm>
            <a:off x="838200" y="1565199"/>
            <a:ext cx="8924925" cy="4998550"/>
          </a:xfrm>
          <a:prstGeom prst="rect">
            <a:avLst/>
          </a:prstGeom>
        </p:spPr>
      </p:pic>
      <p:sp>
        <p:nvSpPr>
          <p:cNvPr id="4" name="Rectangle 3">
            <a:extLst>
              <a:ext uri="{FF2B5EF4-FFF2-40B4-BE49-F238E27FC236}">
                <a16:creationId xmlns:a16="http://schemas.microsoft.com/office/drawing/2014/main" id="{4ED02455-1C75-45F4-A53E-D18AD1B6E2DC}"/>
              </a:ext>
            </a:extLst>
          </p:cNvPr>
          <p:cNvSpPr/>
          <p:nvPr/>
        </p:nvSpPr>
        <p:spPr>
          <a:xfrm>
            <a:off x="7753351" y="1419225"/>
            <a:ext cx="1638300" cy="1724025"/>
          </a:xfrm>
          <a:prstGeom prst="rect">
            <a:avLst/>
          </a:prstGeom>
          <a:solidFill>
            <a:srgbClr val="FF0000">
              <a:alpha val="10196"/>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88823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EB9-BC8C-4B01-A6E2-B932138C7969}"/>
              </a:ext>
            </a:extLst>
          </p:cNvPr>
          <p:cNvSpPr>
            <a:spLocks noGrp="1"/>
          </p:cNvSpPr>
          <p:nvPr>
            <p:ph type="title"/>
          </p:nvPr>
        </p:nvSpPr>
        <p:spPr/>
        <p:txBody>
          <a:bodyPr/>
          <a:lstStyle/>
          <a:p>
            <a:r>
              <a:rPr lang="en-GB" dirty="0">
                <a:latin typeface="+mn-lt"/>
              </a:rPr>
              <a:t>Daily Stand-up</a:t>
            </a:r>
          </a:p>
        </p:txBody>
      </p:sp>
      <p:sp>
        <p:nvSpPr>
          <p:cNvPr id="4" name="Content Placeholder 3">
            <a:extLst>
              <a:ext uri="{FF2B5EF4-FFF2-40B4-BE49-F238E27FC236}">
                <a16:creationId xmlns:a16="http://schemas.microsoft.com/office/drawing/2014/main" id="{8E63C997-99D2-4B6B-9B77-D45C469B2CC7}"/>
              </a:ext>
            </a:extLst>
          </p:cNvPr>
          <p:cNvSpPr>
            <a:spLocks noGrp="1"/>
          </p:cNvSpPr>
          <p:nvPr>
            <p:ph idx="1"/>
          </p:nvPr>
        </p:nvSpPr>
        <p:spPr>
          <a:xfrm>
            <a:off x="838201" y="1825625"/>
            <a:ext cx="6666186" cy="4351338"/>
          </a:xfrm>
        </p:spPr>
        <p:txBody>
          <a:bodyPr>
            <a:normAutofit/>
          </a:bodyPr>
          <a:lstStyle/>
          <a:p>
            <a:pPr marL="0" indent="0">
              <a:buNone/>
            </a:pPr>
            <a:r>
              <a:rPr lang="en-GB" sz="2400" dirty="0"/>
              <a:t>The daily scrum is a </a:t>
            </a:r>
            <a:r>
              <a:rPr lang="en-GB" sz="2400" b="1" dirty="0"/>
              <a:t>brief communication </a:t>
            </a:r>
            <a:r>
              <a:rPr lang="en-GB" sz="2400" dirty="0"/>
              <a:t>and status check session facilitated by the Scrum Master where teams </a:t>
            </a:r>
            <a:r>
              <a:rPr lang="en-GB" sz="2400" b="1" dirty="0"/>
              <a:t>share progress, </a:t>
            </a:r>
            <a:r>
              <a:rPr lang="en-GB" sz="2400" dirty="0"/>
              <a:t>report impediments and </a:t>
            </a:r>
            <a:r>
              <a:rPr lang="en-GB" sz="2400" b="1" dirty="0"/>
              <a:t>make commitments </a:t>
            </a:r>
            <a:r>
              <a:rPr lang="en-GB" sz="2400" dirty="0"/>
              <a:t>for the current </a:t>
            </a:r>
            <a:r>
              <a:rPr lang="en-GB" sz="2400" b="1" dirty="0"/>
              <a:t>sprint</a:t>
            </a:r>
            <a:r>
              <a:rPr lang="en-GB" sz="2400" dirty="0"/>
              <a:t>.</a:t>
            </a:r>
          </a:p>
          <a:p>
            <a:pPr marL="0" indent="0">
              <a:buNone/>
            </a:pPr>
            <a:endParaRPr lang="en-GB" sz="1400" dirty="0"/>
          </a:p>
          <a:p>
            <a:pPr marL="0" indent="0">
              <a:buNone/>
            </a:pPr>
            <a:r>
              <a:rPr lang="en-GB" sz="2400" dirty="0"/>
              <a:t>You can create a </a:t>
            </a:r>
            <a:r>
              <a:rPr lang="en-GB" sz="2400" b="1" dirty="0"/>
              <a:t>scrum task board </a:t>
            </a:r>
            <a:r>
              <a:rPr lang="en-GB" sz="2400" dirty="0"/>
              <a:t>that serves as the focal point of the meeting, and should be held at the same time every day (ideally in the morning). Stand-up should be kept to strict timeframe (so people have time to get stuff done!).  </a:t>
            </a:r>
            <a:endParaRPr lang="en-GB" sz="2200" dirty="0"/>
          </a:p>
        </p:txBody>
      </p:sp>
      <p:pic>
        <p:nvPicPr>
          <p:cNvPr id="7" name="Picture 6">
            <a:extLst>
              <a:ext uri="{FF2B5EF4-FFF2-40B4-BE49-F238E27FC236}">
                <a16:creationId xmlns:a16="http://schemas.microsoft.com/office/drawing/2014/main" id="{5D2F707D-0044-4C07-97C4-651EC3A9334F}"/>
              </a:ext>
            </a:extLst>
          </p:cNvPr>
          <p:cNvPicPr>
            <a:picLocks noChangeAspect="1"/>
          </p:cNvPicPr>
          <p:nvPr/>
        </p:nvPicPr>
        <p:blipFill>
          <a:blip r:embed="rId3">
            <a:extLst>
              <a:ext uri="{28A0092B-C50C-407E-A947-70E740481C1C}">
                <a14:useLocalDpi xmlns:a14="http://schemas.microsoft.com/office/drawing/2010/main" val="0"/>
              </a:ext>
            </a:extLst>
          </a:blip>
          <a:srcRect l="22676" r="22676"/>
          <a:stretch/>
        </p:blipFill>
        <p:spPr>
          <a:xfrm>
            <a:off x="8230803" y="1681247"/>
            <a:ext cx="2895600" cy="3532438"/>
          </a:xfrm>
          <a:prstGeom prst="rect">
            <a:avLst/>
          </a:prstGeom>
        </p:spPr>
      </p:pic>
      <p:sp>
        <p:nvSpPr>
          <p:cNvPr id="11" name="Google Shape;113;p2">
            <a:extLst>
              <a:ext uri="{FF2B5EF4-FFF2-40B4-BE49-F238E27FC236}">
                <a16:creationId xmlns:a16="http://schemas.microsoft.com/office/drawing/2014/main" id="{9A9CCA4F-BFE3-4FEE-8419-83A0D567FA45}"/>
              </a:ext>
            </a:extLst>
          </p:cNvPr>
          <p:cNvSpPr/>
          <p:nvPr/>
        </p:nvSpPr>
        <p:spPr>
          <a:xfrm>
            <a:off x="838200" y="5479856"/>
            <a:ext cx="11088944" cy="1074099"/>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dirty="0">
                <a:solidFill>
                  <a:schemeClr val="bg1"/>
                </a:solidFill>
              </a:rPr>
              <a:t>Three questions: What did I accomplish yesterday? What will I commit to or complete today? What obstacles are preventing me from meeting my commitments?</a:t>
            </a:r>
            <a:endParaRPr dirty="0">
              <a:solidFill>
                <a:schemeClr val="bg1"/>
              </a:solidFill>
            </a:endParaRPr>
          </a:p>
        </p:txBody>
      </p:sp>
    </p:spTree>
    <p:extLst>
      <p:ext uri="{BB962C8B-B14F-4D97-AF65-F5344CB8AC3E}">
        <p14:creationId xmlns:p14="http://schemas.microsoft.com/office/powerpoint/2010/main" val="32894819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Daily Stand-up Meeting (Team:_____________)</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200" y="1825625"/>
            <a:ext cx="10637520" cy="4799764"/>
          </a:xfrm>
        </p:spPr>
        <p:txBody>
          <a:bodyPr/>
          <a:lstStyle/>
          <a:p>
            <a:pPr marL="0" indent="0">
              <a:buNone/>
            </a:pPr>
            <a:r>
              <a:rPr lang="en-GB" b="1" dirty="0"/>
              <a:t>What did we accomplish yesterday? </a:t>
            </a:r>
          </a:p>
          <a:p>
            <a:pPr marL="0" indent="0">
              <a:buNone/>
            </a:pPr>
            <a:endParaRPr lang="en-GB" sz="2000" b="1" dirty="0"/>
          </a:p>
          <a:p>
            <a:pPr marL="0" indent="0">
              <a:buNone/>
            </a:pPr>
            <a:endParaRPr lang="en-GB" sz="2000" b="1" dirty="0"/>
          </a:p>
          <a:p>
            <a:pPr marL="0" indent="0">
              <a:buNone/>
            </a:pPr>
            <a:r>
              <a:rPr lang="en-GB" b="1" dirty="0"/>
              <a:t>What will we commit to, or complete, today? </a:t>
            </a:r>
          </a:p>
          <a:p>
            <a:pPr marL="0" indent="0">
              <a:buNone/>
            </a:pPr>
            <a:endParaRPr lang="en-GB" sz="2000" b="1" dirty="0"/>
          </a:p>
          <a:p>
            <a:pPr marL="0" indent="0">
              <a:buNone/>
            </a:pPr>
            <a:endParaRPr lang="en-GB" sz="2000" b="1" dirty="0"/>
          </a:p>
          <a:p>
            <a:pPr marL="0" indent="0">
              <a:buNone/>
            </a:pPr>
            <a:r>
              <a:rPr lang="en-GB" b="1" dirty="0"/>
              <a:t>What impediments or obstacles are preventing me from meeting commitments?</a:t>
            </a:r>
          </a:p>
          <a:p>
            <a:pPr marL="0" indent="0">
              <a:buNone/>
            </a:pPr>
            <a:endParaRPr lang="en-GB" sz="2000" b="1" dirty="0"/>
          </a:p>
          <a:p>
            <a:pPr marL="0" indent="0">
              <a:buNone/>
            </a:pPr>
            <a:endParaRPr lang="en-GB" sz="2000" b="1" dirty="0"/>
          </a:p>
          <a:p>
            <a:pPr marL="0" indent="0">
              <a:buNone/>
            </a:pPr>
            <a:endParaRPr lang="en-GB" sz="2000" b="1" dirty="0"/>
          </a:p>
        </p:txBody>
      </p:sp>
    </p:spTree>
    <p:extLst>
      <p:ext uri="{BB962C8B-B14F-4D97-AF65-F5344CB8AC3E}">
        <p14:creationId xmlns:p14="http://schemas.microsoft.com/office/powerpoint/2010/main" val="668185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Scrum Framework</a:t>
            </a:r>
          </a:p>
        </p:txBody>
      </p:sp>
      <p:pic>
        <p:nvPicPr>
          <p:cNvPr id="9" name="Picture 8">
            <a:extLst>
              <a:ext uri="{FF2B5EF4-FFF2-40B4-BE49-F238E27FC236}">
                <a16:creationId xmlns:a16="http://schemas.microsoft.com/office/drawing/2014/main" id="{A6DFFC5E-D72C-45AC-A70F-DCE702C6D3E1}"/>
              </a:ext>
            </a:extLst>
          </p:cNvPr>
          <p:cNvPicPr>
            <a:picLocks noChangeAspect="1"/>
          </p:cNvPicPr>
          <p:nvPr/>
        </p:nvPicPr>
        <p:blipFill>
          <a:blip r:embed="rId2"/>
          <a:stretch>
            <a:fillRect/>
          </a:stretch>
        </p:blipFill>
        <p:spPr>
          <a:xfrm>
            <a:off x="838200" y="1565199"/>
            <a:ext cx="8924925" cy="4998550"/>
          </a:xfrm>
          <a:prstGeom prst="rect">
            <a:avLst/>
          </a:prstGeom>
        </p:spPr>
      </p:pic>
      <p:sp>
        <p:nvSpPr>
          <p:cNvPr id="4" name="Rectangle 3">
            <a:extLst>
              <a:ext uri="{FF2B5EF4-FFF2-40B4-BE49-F238E27FC236}">
                <a16:creationId xmlns:a16="http://schemas.microsoft.com/office/drawing/2014/main" id="{4ED02455-1C75-45F4-A53E-D18AD1B6E2DC}"/>
              </a:ext>
            </a:extLst>
          </p:cNvPr>
          <p:cNvSpPr/>
          <p:nvPr/>
        </p:nvSpPr>
        <p:spPr>
          <a:xfrm>
            <a:off x="4267200" y="1565199"/>
            <a:ext cx="3834063" cy="4049538"/>
          </a:xfrm>
          <a:prstGeom prst="rect">
            <a:avLst/>
          </a:prstGeom>
          <a:solidFill>
            <a:srgbClr val="FF0000">
              <a:alpha val="10196"/>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64378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Agile Team: Sprint</a:t>
            </a:r>
          </a:p>
        </p:txBody>
      </p:sp>
      <p:pic>
        <p:nvPicPr>
          <p:cNvPr id="5" name="Picture 4" descr="A group of people sitting around a table with laptops&#10;&#10;Description automatically generated with medium confidence">
            <a:extLst>
              <a:ext uri="{FF2B5EF4-FFF2-40B4-BE49-F238E27FC236}">
                <a16:creationId xmlns:a16="http://schemas.microsoft.com/office/drawing/2014/main" id="{317D8559-8E8A-4A5C-934D-B7749EB7B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347" y="1851109"/>
            <a:ext cx="6521116" cy="4347411"/>
          </a:xfrm>
          <a:prstGeom prst="rect">
            <a:avLst/>
          </a:prstGeom>
        </p:spPr>
      </p:pic>
      <p:sp>
        <p:nvSpPr>
          <p:cNvPr id="7" name="Content Placeholder 3">
            <a:extLst>
              <a:ext uri="{FF2B5EF4-FFF2-40B4-BE49-F238E27FC236}">
                <a16:creationId xmlns:a16="http://schemas.microsoft.com/office/drawing/2014/main" id="{AA675E2C-DC71-49E9-9489-F427B49CB9D2}"/>
              </a:ext>
            </a:extLst>
          </p:cNvPr>
          <p:cNvSpPr>
            <a:spLocks noGrp="1"/>
          </p:cNvSpPr>
          <p:nvPr>
            <p:ph idx="1"/>
          </p:nvPr>
        </p:nvSpPr>
        <p:spPr>
          <a:xfrm>
            <a:off x="838201" y="1825625"/>
            <a:ext cx="3445041" cy="4351338"/>
          </a:xfrm>
        </p:spPr>
        <p:txBody>
          <a:bodyPr>
            <a:normAutofit/>
          </a:bodyPr>
          <a:lstStyle/>
          <a:p>
            <a:pPr marL="0" indent="0">
              <a:buNone/>
            </a:pPr>
            <a:r>
              <a:rPr lang="en-GB" dirty="0"/>
              <a:t>Set your group tasks and get to work.</a:t>
            </a:r>
          </a:p>
          <a:p>
            <a:pPr marL="0" indent="0">
              <a:buNone/>
            </a:pPr>
            <a:endParaRPr lang="en-GB" dirty="0"/>
          </a:p>
          <a:p>
            <a:pPr marL="0" indent="0">
              <a:buNone/>
            </a:pPr>
            <a:r>
              <a:rPr lang="en-GB" dirty="0"/>
              <a:t>You have until </a:t>
            </a:r>
            <a:r>
              <a:rPr lang="en-GB" b="1" dirty="0"/>
              <a:t>Thursday lunch </a:t>
            </a:r>
            <a:r>
              <a:rPr lang="en-GB" dirty="0"/>
              <a:t>to </a:t>
            </a:r>
            <a:r>
              <a:rPr lang="en-GB" b="1" dirty="0"/>
              <a:t>prepare your proposal </a:t>
            </a:r>
            <a:r>
              <a:rPr lang="en-GB" dirty="0"/>
              <a:t>and </a:t>
            </a:r>
            <a:r>
              <a:rPr lang="en-GB" b="1" dirty="0"/>
              <a:t>make a presentation </a:t>
            </a:r>
            <a:r>
              <a:rPr lang="en-GB" dirty="0"/>
              <a:t>to the rest of the group.</a:t>
            </a:r>
          </a:p>
        </p:txBody>
      </p:sp>
    </p:spTree>
    <p:extLst>
      <p:ext uri="{BB962C8B-B14F-4D97-AF65-F5344CB8AC3E}">
        <p14:creationId xmlns:p14="http://schemas.microsoft.com/office/powerpoint/2010/main" val="3002971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51A8D-F39E-4C43-8984-DB56DF788DA2}"/>
              </a:ext>
            </a:extLst>
          </p:cNvPr>
          <p:cNvSpPr>
            <a:spLocks noGrp="1"/>
          </p:cNvSpPr>
          <p:nvPr>
            <p:ph type="title"/>
          </p:nvPr>
        </p:nvSpPr>
        <p:spPr/>
        <p:txBody>
          <a:bodyPr/>
          <a:lstStyle/>
          <a:p>
            <a:r>
              <a:rPr lang="en-GB" dirty="0">
                <a:latin typeface="+mn-lt"/>
              </a:rPr>
              <a:t>Recommended Applications &amp; Software</a:t>
            </a:r>
          </a:p>
        </p:txBody>
      </p:sp>
      <p:sp>
        <p:nvSpPr>
          <p:cNvPr id="3" name="Content Placeholder 2">
            <a:extLst>
              <a:ext uri="{FF2B5EF4-FFF2-40B4-BE49-F238E27FC236}">
                <a16:creationId xmlns:a16="http://schemas.microsoft.com/office/drawing/2014/main" id="{344DCD61-45EB-4EB0-A39C-5F7F1D56553E}"/>
              </a:ext>
            </a:extLst>
          </p:cNvPr>
          <p:cNvSpPr>
            <a:spLocks noGrp="1"/>
          </p:cNvSpPr>
          <p:nvPr>
            <p:ph idx="1"/>
          </p:nvPr>
        </p:nvSpPr>
        <p:spPr/>
        <p:txBody>
          <a:bodyPr>
            <a:normAutofit lnSpcReduction="10000"/>
          </a:bodyPr>
          <a:lstStyle/>
          <a:p>
            <a:pPr marL="0" indent="0">
              <a:buNone/>
            </a:pPr>
            <a:endParaRPr lang="en-GB" sz="3600" dirty="0">
              <a:hlinkClick r:id="rId2"/>
            </a:endParaRPr>
          </a:p>
          <a:p>
            <a:pPr marL="0" indent="0">
              <a:buNone/>
            </a:pPr>
            <a:r>
              <a:rPr lang="en-GB" sz="3600" dirty="0">
                <a:hlinkClick r:id="rId2"/>
              </a:rPr>
              <a:t>Power BI Desktop—Interactive Reports | Microsoft Power BI</a:t>
            </a:r>
            <a:r>
              <a:rPr lang="en-GB" sz="3600" dirty="0"/>
              <a:t> (can be downloaded for free – different language options available)</a:t>
            </a:r>
          </a:p>
          <a:p>
            <a:pPr marL="0" indent="0">
              <a:buNone/>
            </a:pPr>
            <a:endParaRPr lang="en-GB" sz="3600" dirty="0"/>
          </a:p>
          <a:p>
            <a:pPr marL="0" indent="0">
              <a:buNone/>
            </a:pPr>
            <a:r>
              <a:rPr lang="en-GB" sz="3600" dirty="0">
                <a:hlinkClick r:id="rId3"/>
              </a:rPr>
              <a:t>Tableau for Students</a:t>
            </a:r>
            <a:r>
              <a:rPr lang="en-GB" sz="3600" dirty="0"/>
              <a:t> (can be downloaded for free, student license code valid for one-year requires validation through student email)</a:t>
            </a:r>
          </a:p>
        </p:txBody>
      </p:sp>
      <p:pic>
        <p:nvPicPr>
          <p:cNvPr id="1026" name="Picture 2" descr="See the source image">
            <a:extLst>
              <a:ext uri="{FF2B5EF4-FFF2-40B4-BE49-F238E27FC236}">
                <a16:creationId xmlns:a16="http://schemas.microsoft.com/office/drawing/2014/main" id="{C2E34041-F529-49C0-AEB1-1826F33DD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9594" y="2149475"/>
            <a:ext cx="1168316" cy="11573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84ADDE4-9DCE-4627-AA61-40F3BAD7FA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6835" t="14930" r="25148" b="16930"/>
          <a:stretch/>
        </p:blipFill>
        <p:spPr bwMode="auto">
          <a:xfrm>
            <a:off x="10611470" y="4620834"/>
            <a:ext cx="1324564" cy="1292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278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Scrum Master: Track Daily Progress</a:t>
            </a:r>
          </a:p>
        </p:txBody>
      </p:sp>
      <p:pic>
        <p:nvPicPr>
          <p:cNvPr id="5" name="Picture 4">
            <a:extLst>
              <a:ext uri="{FF2B5EF4-FFF2-40B4-BE49-F238E27FC236}">
                <a16:creationId xmlns:a16="http://schemas.microsoft.com/office/drawing/2014/main" id="{317D8559-8E8A-4A5C-934D-B7749EB7BA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0167" y="2238992"/>
            <a:ext cx="3942347" cy="1271861"/>
          </a:xfrm>
          <a:prstGeom prst="rect">
            <a:avLst/>
          </a:prstGeom>
        </p:spPr>
      </p:pic>
      <p:sp>
        <p:nvSpPr>
          <p:cNvPr id="7" name="Content Placeholder 3">
            <a:extLst>
              <a:ext uri="{FF2B5EF4-FFF2-40B4-BE49-F238E27FC236}">
                <a16:creationId xmlns:a16="http://schemas.microsoft.com/office/drawing/2014/main" id="{AA675E2C-DC71-49E9-9489-F427B49CB9D2}"/>
              </a:ext>
            </a:extLst>
          </p:cNvPr>
          <p:cNvSpPr>
            <a:spLocks noGrp="1"/>
          </p:cNvSpPr>
          <p:nvPr>
            <p:ph idx="1"/>
          </p:nvPr>
        </p:nvSpPr>
        <p:spPr>
          <a:xfrm>
            <a:off x="838201" y="1825625"/>
            <a:ext cx="3445041" cy="4351338"/>
          </a:xfrm>
        </p:spPr>
        <p:txBody>
          <a:bodyPr>
            <a:normAutofit fontScale="92500" lnSpcReduction="10000"/>
          </a:bodyPr>
          <a:lstStyle/>
          <a:p>
            <a:pPr marL="0" indent="0">
              <a:buNone/>
            </a:pPr>
            <a:r>
              <a:rPr lang="en-GB" dirty="0"/>
              <a:t>As you and your team complete tasks, you are also responsible for compiling a </a:t>
            </a:r>
            <a:r>
              <a:rPr lang="en-GB" b="1" dirty="0">
                <a:hlinkClick r:id="rId3"/>
              </a:rPr>
              <a:t>burndown chart</a:t>
            </a:r>
            <a:r>
              <a:rPr lang="en-GB" dirty="0"/>
              <a:t> in scrum. </a:t>
            </a:r>
          </a:p>
          <a:p>
            <a:pPr marL="0" indent="0">
              <a:buNone/>
            </a:pPr>
            <a:endParaRPr lang="en-GB" dirty="0"/>
          </a:p>
          <a:p>
            <a:pPr marL="0" indent="0">
              <a:buNone/>
            </a:pPr>
            <a:r>
              <a:rPr lang="en-GB" dirty="0"/>
              <a:t>You have until </a:t>
            </a:r>
            <a:r>
              <a:rPr lang="en-GB" b="1" dirty="0"/>
              <a:t>Thursday lunch </a:t>
            </a:r>
            <a:r>
              <a:rPr lang="en-GB" dirty="0"/>
              <a:t>to </a:t>
            </a:r>
            <a:r>
              <a:rPr lang="en-GB" b="1" dirty="0"/>
              <a:t>prepare your burndown chart </a:t>
            </a:r>
            <a:r>
              <a:rPr lang="en-GB" dirty="0"/>
              <a:t>and include this as part of your </a:t>
            </a:r>
            <a:r>
              <a:rPr lang="en-GB" b="1" dirty="0"/>
              <a:t>presentation </a:t>
            </a:r>
            <a:r>
              <a:rPr lang="en-GB" dirty="0"/>
              <a:t>to the rest of the group.</a:t>
            </a:r>
          </a:p>
        </p:txBody>
      </p:sp>
      <p:pic>
        <p:nvPicPr>
          <p:cNvPr id="4" name="Picture 3" descr="Chart, line chart&#10;&#10;Description automatically generated">
            <a:extLst>
              <a:ext uri="{FF2B5EF4-FFF2-40B4-BE49-F238E27FC236}">
                <a16:creationId xmlns:a16="http://schemas.microsoft.com/office/drawing/2014/main" id="{358F4559-4971-4684-9DD3-00329FC26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983077"/>
            <a:ext cx="4070683" cy="2488148"/>
          </a:xfrm>
          <a:prstGeom prst="rect">
            <a:avLst/>
          </a:prstGeom>
        </p:spPr>
      </p:pic>
    </p:spTree>
    <p:extLst>
      <p:ext uri="{BB962C8B-B14F-4D97-AF65-F5344CB8AC3E}">
        <p14:creationId xmlns:p14="http://schemas.microsoft.com/office/powerpoint/2010/main" val="1659413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Scrum Framework</a:t>
            </a:r>
          </a:p>
        </p:txBody>
      </p:sp>
      <p:pic>
        <p:nvPicPr>
          <p:cNvPr id="9" name="Picture 8">
            <a:extLst>
              <a:ext uri="{FF2B5EF4-FFF2-40B4-BE49-F238E27FC236}">
                <a16:creationId xmlns:a16="http://schemas.microsoft.com/office/drawing/2014/main" id="{A6DFFC5E-D72C-45AC-A70F-DCE702C6D3E1}"/>
              </a:ext>
            </a:extLst>
          </p:cNvPr>
          <p:cNvPicPr>
            <a:picLocks noChangeAspect="1"/>
          </p:cNvPicPr>
          <p:nvPr/>
        </p:nvPicPr>
        <p:blipFill>
          <a:blip r:embed="rId2"/>
          <a:stretch>
            <a:fillRect/>
          </a:stretch>
        </p:blipFill>
        <p:spPr>
          <a:xfrm>
            <a:off x="838200" y="1565199"/>
            <a:ext cx="8924925" cy="4998550"/>
          </a:xfrm>
          <a:prstGeom prst="rect">
            <a:avLst/>
          </a:prstGeom>
        </p:spPr>
      </p:pic>
      <p:sp>
        <p:nvSpPr>
          <p:cNvPr id="4" name="Rectangle 3">
            <a:extLst>
              <a:ext uri="{FF2B5EF4-FFF2-40B4-BE49-F238E27FC236}">
                <a16:creationId xmlns:a16="http://schemas.microsoft.com/office/drawing/2014/main" id="{4ED02455-1C75-45F4-A53E-D18AD1B6E2DC}"/>
              </a:ext>
            </a:extLst>
          </p:cNvPr>
          <p:cNvSpPr/>
          <p:nvPr/>
        </p:nvSpPr>
        <p:spPr>
          <a:xfrm>
            <a:off x="8261683" y="3102057"/>
            <a:ext cx="1501441" cy="1325564"/>
          </a:xfrm>
          <a:prstGeom prst="rect">
            <a:avLst/>
          </a:prstGeom>
          <a:solidFill>
            <a:srgbClr val="FF0000">
              <a:alpha val="10196"/>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58156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EB9-BC8C-4B01-A6E2-B932138C7969}"/>
              </a:ext>
            </a:extLst>
          </p:cNvPr>
          <p:cNvSpPr>
            <a:spLocks noGrp="1"/>
          </p:cNvSpPr>
          <p:nvPr>
            <p:ph type="title"/>
          </p:nvPr>
        </p:nvSpPr>
        <p:spPr/>
        <p:txBody>
          <a:bodyPr/>
          <a:lstStyle/>
          <a:p>
            <a:r>
              <a:rPr lang="en-GB" dirty="0">
                <a:latin typeface="+mn-lt"/>
              </a:rPr>
              <a:t>Sprint Review</a:t>
            </a:r>
          </a:p>
        </p:txBody>
      </p:sp>
      <p:sp>
        <p:nvSpPr>
          <p:cNvPr id="4" name="Content Placeholder 3">
            <a:extLst>
              <a:ext uri="{FF2B5EF4-FFF2-40B4-BE49-F238E27FC236}">
                <a16:creationId xmlns:a16="http://schemas.microsoft.com/office/drawing/2014/main" id="{8E63C997-99D2-4B6B-9B77-D45C469B2CC7}"/>
              </a:ext>
            </a:extLst>
          </p:cNvPr>
          <p:cNvSpPr>
            <a:spLocks noGrp="1"/>
          </p:cNvSpPr>
          <p:nvPr>
            <p:ph idx="1"/>
          </p:nvPr>
        </p:nvSpPr>
        <p:spPr>
          <a:xfrm>
            <a:off x="838201" y="1825625"/>
            <a:ext cx="6666186" cy="4351338"/>
          </a:xfrm>
        </p:spPr>
        <p:txBody>
          <a:bodyPr>
            <a:normAutofit/>
          </a:bodyPr>
          <a:lstStyle/>
          <a:p>
            <a:pPr marL="0" indent="0">
              <a:buNone/>
            </a:pPr>
            <a:r>
              <a:rPr lang="en-GB" sz="2400" dirty="0"/>
              <a:t>The scrum team in a review take the time to consider </a:t>
            </a:r>
            <a:r>
              <a:rPr lang="en-GB" sz="2400" b="1" dirty="0"/>
              <a:t>what has been accomplished </a:t>
            </a:r>
            <a:r>
              <a:rPr lang="en-GB" sz="2400" dirty="0"/>
              <a:t>in the sprint and </a:t>
            </a:r>
            <a:r>
              <a:rPr lang="en-GB" sz="2400" b="1" dirty="0"/>
              <a:t>what has changed in their environment</a:t>
            </a:r>
            <a:r>
              <a:rPr lang="en-GB" sz="2400" dirty="0"/>
              <a:t>. </a:t>
            </a:r>
          </a:p>
          <a:p>
            <a:pPr marL="0" indent="0">
              <a:buNone/>
            </a:pPr>
            <a:endParaRPr lang="en-GB" sz="1800" dirty="0"/>
          </a:p>
          <a:p>
            <a:pPr marL="0" indent="0">
              <a:buNone/>
            </a:pPr>
            <a:r>
              <a:rPr lang="en-GB" sz="2400" dirty="0"/>
              <a:t>If necessary, it may be required to make a </a:t>
            </a:r>
            <a:r>
              <a:rPr lang="en-GB" sz="2400" b="1" dirty="0"/>
              <a:t>Product Backlog</a:t>
            </a:r>
            <a:r>
              <a:rPr lang="en-GB" sz="2400" dirty="0"/>
              <a:t> (list of improvements/tasks to improve). </a:t>
            </a:r>
            <a:endParaRPr lang="en-GB" sz="1400" dirty="0"/>
          </a:p>
          <a:p>
            <a:pPr marL="0" indent="0">
              <a:buNone/>
            </a:pPr>
            <a:endParaRPr lang="en-GB" sz="1800" dirty="0"/>
          </a:p>
          <a:p>
            <a:pPr marL="0" indent="0">
              <a:buNone/>
            </a:pPr>
            <a:r>
              <a:rPr lang="en-GB" sz="2400" dirty="0"/>
              <a:t>Every member of the scrum team should be given the </a:t>
            </a:r>
            <a:r>
              <a:rPr lang="en-GB" sz="2400" b="1" dirty="0"/>
              <a:t>opportunity to contribute</a:t>
            </a:r>
            <a:r>
              <a:rPr lang="en-GB" sz="2400" dirty="0"/>
              <a:t>. </a:t>
            </a:r>
            <a:endParaRPr lang="en-GB" sz="2200" dirty="0"/>
          </a:p>
        </p:txBody>
      </p:sp>
      <p:pic>
        <p:nvPicPr>
          <p:cNvPr id="7" name="Picture 6">
            <a:extLst>
              <a:ext uri="{FF2B5EF4-FFF2-40B4-BE49-F238E27FC236}">
                <a16:creationId xmlns:a16="http://schemas.microsoft.com/office/drawing/2014/main" id="{5D2F707D-0044-4C07-97C4-651EC3A9334F}"/>
              </a:ext>
            </a:extLst>
          </p:cNvPr>
          <p:cNvPicPr>
            <a:picLocks noChangeAspect="1"/>
          </p:cNvPicPr>
          <p:nvPr/>
        </p:nvPicPr>
        <p:blipFill>
          <a:blip r:embed="rId3">
            <a:extLst>
              <a:ext uri="{28A0092B-C50C-407E-A947-70E740481C1C}">
                <a14:useLocalDpi xmlns:a14="http://schemas.microsoft.com/office/drawing/2010/main" val="0"/>
              </a:ext>
            </a:extLst>
          </a:blip>
          <a:srcRect l="22676" r="22676"/>
          <a:stretch/>
        </p:blipFill>
        <p:spPr>
          <a:xfrm>
            <a:off x="8230803" y="1681247"/>
            <a:ext cx="2895600" cy="3532438"/>
          </a:xfrm>
          <a:prstGeom prst="rect">
            <a:avLst/>
          </a:prstGeom>
        </p:spPr>
      </p:pic>
      <p:sp>
        <p:nvSpPr>
          <p:cNvPr id="11" name="Google Shape;113;p2">
            <a:extLst>
              <a:ext uri="{FF2B5EF4-FFF2-40B4-BE49-F238E27FC236}">
                <a16:creationId xmlns:a16="http://schemas.microsoft.com/office/drawing/2014/main" id="{9A9CCA4F-BFE3-4FEE-8419-83A0D567FA45}"/>
              </a:ext>
            </a:extLst>
          </p:cNvPr>
          <p:cNvSpPr/>
          <p:nvPr/>
        </p:nvSpPr>
        <p:spPr>
          <a:xfrm>
            <a:off x="838200" y="5479856"/>
            <a:ext cx="11088944" cy="1074099"/>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dirty="0">
                <a:solidFill>
                  <a:schemeClr val="bg1"/>
                </a:solidFill>
              </a:rPr>
              <a:t>Things to include: Product Backlog (list of improvements), summary of what went well, overall progress on project, review of resources (capabilities, timeline, etc.)</a:t>
            </a:r>
            <a:endParaRPr dirty="0">
              <a:solidFill>
                <a:schemeClr val="bg1"/>
              </a:solidFill>
            </a:endParaRPr>
          </a:p>
        </p:txBody>
      </p:sp>
    </p:spTree>
    <p:extLst>
      <p:ext uri="{BB962C8B-B14F-4D97-AF65-F5344CB8AC3E}">
        <p14:creationId xmlns:p14="http://schemas.microsoft.com/office/powerpoint/2010/main" val="25087157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F432920-6631-4FD1-BB41-2728A985A429}"/>
              </a:ext>
            </a:extLst>
          </p:cNvPr>
          <p:cNvSpPr>
            <a:spLocks noGrp="1"/>
          </p:cNvSpPr>
          <p:nvPr>
            <p:ph type="title"/>
          </p:nvPr>
        </p:nvSpPr>
        <p:spPr/>
        <p:txBody>
          <a:bodyPr>
            <a:normAutofit/>
          </a:bodyPr>
          <a:lstStyle/>
          <a:p>
            <a:r>
              <a:rPr lang="en-GB" sz="3600" dirty="0">
                <a:latin typeface="+mn-lt"/>
              </a:rPr>
              <a:t>Task 1 Presentation w/Burndown and Review </a:t>
            </a:r>
          </a:p>
        </p:txBody>
      </p:sp>
      <p:pic>
        <p:nvPicPr>
          <p:cNvPr id="7" name="Picture 6">
            <a:extLst>
              <a:ext uri="{FF2B5EF4-FFF2-40B4-BE49-F238E27FC236}">
                <a16:creationId xmlns:a16="http://schemas.microsoft.com/office/drawing/2014/main" id="{F5E9394B-86AD-4DEC-8F21-8A6475A148C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4119880" y="1889760"/>
            <a:ext cx="7233920" cy="4069080"/>
          </a:xfrm>
          <a:prstGeom prst="rect">
            <a:avLst/>
          </a:prstGeom>
        </p:spPr>
      </p:pic>
      <p:pic>
        <p:nvPicPr>
          <p:cNvPr id="3" name="Graphic 2" descr="Chat with solid fill">
            <a:extLst>
              <a:ext uri="{FF2B5EF4-FFF2-40B4-BE49-F238E27FC236}">
                <a16:creationId xmlns:a16="http://schemas.microsoft.com/office/drawing/2014/main" id="{0C6A5EDA-4B94-49B3-B72D-72D59092CF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7560" y="2098834"/>
            <a:ext cx="914400" cy="914400"/>
          </a:xfrm>
          <a:prstGeom prst="rect">
            <a:avLst/>
          </a:prstGeom>
        </p:spPr>
      </p:pic>
      <p:pic>
        <p:nvPicPr>
          <p:cNvPr id="9" name="Graphic 8" descr="Radio microphone with solid fill">
            <a:extLst>
              <a:ext uri="{FF2B5EF4-FFF2-40B4-BE49-F238E27FC236}">
                <a16:creationId xmlns:a16="http://schemas.microsoft.com/office/drawing/2014/main" id="{DCAB05F1-2D38-4CFD-8995-D9909EE763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7560" y="3421380"/>
            <a:ext cx="914400" cy="914400"/>
          </a:xfrm>
          <a:prstGeom prst="rect">
            <a:avLst/>
          </a:prstGeom>
        </p:spPr>
      </p:pic>
      <p:pic>
        <p:nvPicPr>
          <p:cNvPr id="11" name="Graphic 10" descr="Lecturer with solid fill">
            <a:extLst>
              <a:ext uri="{FF2B5EF4-FFF2-40B4-BE49-F238E27FC236}">
                <a16:creationId xmlns:a16="http://schemas.microsoft.com/office/drawing/2014/main" id="{0A2F1821-8100-40F7-B459-8C1858FBA6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57560" y="4743926"/>
            <a:ext cx="914400" cy="914400"/>
          </a:xfrm>
          <a:prstGeom prst="rect">
            <a:avLst/>
          </a:prstGeom>
        </p:spPr>
      </p:pic>
    </p:spTree>
    <p:extLst>
      <p:ext uri="{BB962C8B-B14F-4D97-AF65-F5344CB8AC3E}">
        <p14:creationId xmlns:p14="http://schemas.microsoft.com/office/powerpoint/2010/main" val="913040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 (Summer)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384922771"/>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20072825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Lab 1 Exercise – Prepare data in Power BI Desktop</a:t>
            </a:r>
          </a:p>
        </p:txBody>
      </p:sp>
      <p:sp>
        <p:nvSpPr>
          <p:cNvPr id="5" name="Content Placeholder 4">
            <a:extLst>
              <a:ext uri="{FF2B5EF4-FFF2-40B4-BE49-F238E27FC236}">
                <a16:creationId xmlns:a16="http://schemas.microsoft.com/office/drawing/2014/main" id="{5128AE20-6482-C7CA-EF77-0C1B3AAC4309}"/>
              </a:ext>
            </a:extLst>
          </p:cNvPr>
          <p:cNvSpPr>
            <a:spLocks noGrp="1"/>
          </p:cNvSpPr>
          <p:nvPr>
            <p:ph idx="1"/>
          </p:nvPr>
        </p:nvSpPr>
        <p:spPr>
          <a:xfrm>
            <a:off x="9750286" y="3429000"/>
            <a:ext cx="1603513" cy="2747962"/>
          </a:xfrm>
        </p:spPr>
        <p:txBody>
          <a:bodyPr>
            <a:normAutofit/>
          </a:bodyPr>
          <a:lstStyle/>
          <a:p>
            <a:pPr marL="0" indent="0">
              <a:buNone/>
            </a:pPr>
            <a:r>
              <a:rPr lang="en-GB" sz="2400" dirty="0">
                <a:hlinkClick r:id="rId3"/>
              </a:rPr>
              <a:t>Exercise - Prepare data in Power BI Desktop - Training | Microsoft Learn</a:t>
            </a:r>
            <a:endParaRPr lang="en-GB" sz="2400" dirty="0"/>
          </a:p>
        </p:txBody>
      </p:sp>
      <p:pic>
        <p:nvPicPr>
          <p:cNvPr id="8" name="Picture 7">
            <a:extLst>
              <a:ext uri="{FF2B5EF4-FFF2-40B4-BE49-F238E27FC236}">
                <a16:creationId xmlns:a16="http://schemas.microsoft.com/office/drawing/2014/main" id="{AC13900C-7A20-F8AE-3ECF-31448A3D2BDD}"/>
              </a:ext>
            </a:extLst>
          </p:cNvPr>
          <p:cNvPicPr>
            <a:picLocks noChangeAspect="1"/>
          </p:cNvPicPr>
          <p:nvPr/>
        </p:nvPicPr>
        <p:blipFill rotWithShape="1">
          <a:blip r:embed="rId4"/>
          <a:srcRect b="5324"/>
          <a:stretch/>
        </p:blipFill>
        <p:spPr>
          <a:xfrm>
            <a:off x="964095" y="1600201"/>
            <a:ext cx="8454433" cy="4502426"/>
          </a:xfrm>
          <a:prstGeom prst="rect">
            <a:avLst/>
          </a:prstGeom>
        </p:spPr>
      </p:pic>
    </p:spTree>
    <p:extLst>
      <p:ext uri="{BB962C8B-B14F-4D97-AF65-F5344CB8AC3E}">
        <p14:creationId xmlns:p14="http://schemas.microsoft.com/office/powerpoint/2010/main" val="24851051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Lab 2 Exercise – Load data in Power BI Desktop</a:t>
            </a:r>
          </a:p>
        </p:txBody>
      </p:sp>
      <p:pic>
        <p:nvPicPr>
          <p:cNvPr id="4" name="Picture 3">
            <a:extLst>
              <a:ext uri="{FF2B5EF4-FFF2-40B4-BE49-F238E27FC236}">
                <a16:creationId xmlns:a16="http://schemas.microsoft.com/office/drawing/2014/main" id="{092534D4-9C08-0C77-3A7E-68046BF76061}"/>
              </a:ext>
            </a:extLst>
          </p:cNvPr>
          <p:cNvPicPr>
            <a:picLocks noChangeAspect="1"/>
          </p:cNvPicPr>
          <p:nvPr/>
        </p:nvPicPr>
        <p:blipFill rotWithShape="1">
          <a:blip r:embed="rId3"/>
          <a:srcRect b="5324"/>
          <a:stretch/>
        </p:blipFill>
        <p:spPr>
          <a:xfrm>
            <a:off x="964094" y="1600201"/>
            <a:ext cx="8454433" cy="4502426"/>
          </a:xfrm>
          <a:prstGeom prst="rect">
            <a:avLst/>
          </a:prstGeom>
        </p:spPr>
      </p:pic>
      <p:sp>
        <p:nvSpPr>
          <p:cNvPr id="5" name="Content Placeholder 4">
            <a:extLst>
              <a:ext uri="{FF2B5EF4-FFF2-40B4-BE49-F238E27FC236}">
                <a16:creationId xmlns:a16="http://schemas.microsoft.com/office/drawing/2014/main" id="{5128AE20-6482-C7CA-EF77-0C1B3AAC4309}"/>
              </a:ext>
            </a:extLst>
          </p:cNvPr>
          <p:cNvSpPr>
            <a:spLocks noGrp="1"/>
          </p:cNvSpPr>
          <p:nvPr>
            <p:ph idx="1"/>
          </p:nvPr>
        </p:nvSpPr>
        <p:spPr>
          <a:xfrm>
            <a:off x="9750286" y="3429000"/>
            <a:ext cx="1603513" cy="2747962"/>
          </a:xfrm>
        </p:spPr>
        <p:txBody>
          <a:bodyPr>
            <a:normAutofit/>
          </a:bodyPr>
          <a:lstStyle/>
          <a:p>
            <a:pPr marL="0" indent="0">
              <a:buNone/>
            </a:pPr>
            <a:r>
              <a:rPr lang="en-GB" sz="2400" dirty="0">
                <a:hlinkClick r:id="rId4"/>
              </a:rPr>
              <a:t>Lab - Load data in Power BI Desktop - Training | Microsoft Learn</a:t>
            </a:r>
            <a:endParaRPr lang="en-GB" sz="2400" dirty="0"/>
          </a:p>
        </p:txBody>
      </p:sp>
    </p:spTree>
    <p:extLst>
      <p:ext uri="{BB962C8B-B14F-4D97-AF65-F5344CB8AC3E}">
        <p14:creationId xmlns:p14="http://schemas.microsoft.com/office/powerpoint/2010/main" val="4135014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Exercise: Create a Dashboard with Visuals</a:t>
            </a:r>
          </a:p>
        </p:txBody>
      </p:sp>
      <p:pic>
        <p:nvPicPr>
          <p:cNvPr id="6" name="Picture 5">
            <a:extLst>
              <a:ext uri="{FF2B5EF4-FFF2-40B4-BE49-F238E27FC236}">
                <a16:creationId xmlns:a16="http://schemas.microsoft.com/office/drawing/2014/main" id="{022D5B5D-4E34-F107-872F-B44F70E0B3D4}"/>
              </a:ext>
            </a:extLst>
          </p:cNvPr>
          <p:cNvPicPr>
            <a:picLocks noChangeAspect="1"/>
          </p:cNvPicPr>
          <p:nvPr/>
        </p:nvPicPr>
        <p:blipFill>
          <a:blip r:embed="rId3"/>
          <a:stretch>
            <a:fillRect/>
          </a:stretch>
        </p:blipFill>
        <p:spPr>
          <a:xfrm>
            <a:off x="2208679" y="1850459"/>
            <a:ext cx="7774641" cy="4334181"/>
          </a:xfrm>
          <a:prstGeom prst="rect">
            <a:avLst/>
          </a:prstGeom>
        </p:spPr>
      </p:pic>
    </p:spTree>
    <p:extLst>
      <p:ext uri="{BB962C8B-B14F-4D97-AF65-F5344CB8AC3E}">
        <p14:creationId xmlns:p14="http://schemas.microsoft.com/office/powerpoint/2010/main" val="7607266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101624841"/>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BF00"/>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4233363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52500" y="609599"/>
            <a:ext cx="9731541" cy="104986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 sz="4000" dirty="0">
                <a:solidFill>
                  <a:srgbClr val="000000"/>
                </a:solidFill>
                <a:ea typeface="Gill Sans"/>
                <a:cs typeface="Gill Sans"/>
              </a:rPr>
              <a:t>Modelling Data</a:t>
            </a:r>
          </a:p>
        </p:txBody>
      </p:sp>
      <p:sp>
        <p:nvSpPr>
          <p:cNvPr id="6" name="Google Shape;86;p11">
            <a:extLst>
              <a:ext uri="{FF2B5EF4-FFF2-40B4-BE49-F238E27FC236}">
                <a16:creationId xmlns:a16="http://schemas.microsoft.com/office/drawing/2014/main" id="{F564C5C8-DFA2-E535-26BF-3E1C7D9AAC6B}"/>
              </a:ext>
            </a:extLst>
          </p:cNvPr>
          <p:cNvSpPr txBox="1"/>
          <p:nvPr/>
        </p:nvSpPr>
        <p:spPr>
          <a:xfrm>
            <a:off x="952500" y="2393243"/>
            <a:ext cx="5143500" cy="225651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GB" sz="2400" dirty="0">
                <a:latin typeface="Calibri (Body)"/>
                <a:ea typeface="Gill Sans"/>
                <a:cs typeface="Gill Sans"/>
              </a:rPr>
              <a:t>Modelling data is about establishing and maintaining relationships so that you can effectively visualise the data in the form that your business requires.</a:t>
            </a:r>
            <a:endParaRPr lang="en-GB" sz="2400" dirty="0">
              <a:latin typeface="Calibri (Body)"/>
              <a:ea typeface="Gill Sans"/>
              <a:cs typeface="Gill Sans"/>
              <a:sym typeface="Gill Sans"/>
            </a:endParaRPr>
          </a:p>
        </p:txBody>
      </p:sp>
      <p:pic>
        <p:nvPicPr>
          <p:cNvPr id="3" name="Picture 2" descr="Abstract shapes graphs with different vibrant colors">
            <a:extLst>
              <a:ext uri="{FF2B5EF4-FFF2-40B4-BE49-F238E27FC236}">
                <a16:creationId xmlns:a16="http://schemas.microsoft.com/office/drawing/2014/main" id="{96C43782-1A07-4580-AA6F-A6FD60557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336" y="1883831"/>
            <a:ext cx="4148889" cy="2765926"/>
          </a:xfrm>
          <a:prstGeom prst="rect">
            <a:avLst/>
          </a:prstGeom>
        </p:spPr>
      </p:pic>
      <p:sp>
        <p:nvSpPr>
          <p:cNvPr id="7" name="Google Shape;86;p11">
            <a:extLst>
              <a:ext uri="{FF2B5EF4-FFF2-40B4-BE49-F238E27FC236}">
                <a16:creationId xmlns:a16="http://schemas.microsoft.com/office/drawing/2014/main" id="{D3FD8E29-EB10-46B3-876D-07A95CB65584}"/>
              </a:ext>
            </a:extLst>
          </p:cNvPr>
          <p:cNvSpPr txBox="1"/>
          <p:nvPr/>
        </p:nvSpPr>
        <p:spPr>
          <a:xfrm>
            <a:off x="952500" y="4649756"/>
            <a:ext cx="9731541" cy="172217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endParaRPr lang="en-GB" sz="2400" b="1" dirty="0">
              <a:solidFill>
                <a:srgbClr val="000000"/>
              </a:solidFill>
              <a:latin typeface="Calibri (Body)"/>
              <a:ea typeface="Gill Sans"/>
              <a:cs typeface="Gill Sans"/>
              <a:sym typeface="Gill Sans"/>
            </a:endParaRPr>
          </a:p>
          <a:p>
            <a:pPr algn="ctr">
              <a:buClr>
                <a:srgbClr val="000000"/>
              </a:buClr>
            </a:pPr>
            <a:r>
              <a:rPr lang="en-GB" sz="2400" b="1" dirty="0">
                <a:solidFill>
                  <a:srgbClr val="000000"/>
                </a:solidFill>
                <a:latin typeface="Calibri (Body)"/>
                <a:ea typeface="Gill Sans"/>
                <a:cs typeface="Gill Sans"/>
                <a:sym typeface="Gill Sans"/>
              </a:rPr>
              <a:t>Why? </a:t>
            </a:r>
            <a:r>
              <a:rPr lang="en-GB" sz="2400" b="1" dirty="0">
                <a:solidFill>
                  <a:schemeClr val="accent2"/>
                </a:solidFill>
                <a:latin typeface="Calibri (Body)"/>
                <a:ea typeface="Gill Sans"/>
                <a:cs typeface="Gill Sans"/>
                <a:sym typeface="Gill Sans"/>
              </a:rPr>
              <a:t>When you are tasked to build visuals, it quickly becomes daunting when webs of relationships are poorly designed and it is no longer clear what </a:t>
            </a:r>
            <a:r>
              <a:rPr lang="en-GB" sz="2400" b="1" u="sng" dirty="0">
                <a:solidFill>
                  <a:schemeClr val="accent2"/>
                </a:solidFill>
                <a:latin typeface="Calibri (Body)"/>
                <a:ea typeface="Gill Sans"/>
                <a:cs typeface="Gill Sans"/>
                <a:sym typeface="Gill Sans"/>
              </a:rPr>
              <a:t>relationships </a:t>
            </a:r>
            <a:r>
              <a:rPr lang="en-GB" sz="2400" b="1" dirty="0">
                <a:solidFill>
                  <a:schemeClr val="accent2"/>
                </a:solidFill>
                <a:latin typeface="Calibri (Body)"/>
                <a:ea typeface="Gill Sans"/>
                <a:cs typeface="Gill Sans"/>
                <a:sym typeface="Gill Sans"/>
              </a:rPr>
              <a:t>and </a:t>
            </a:r>
            <a:r>
              <a:rPr lang="en-GB" sz="2400" b="1" u="sng" dirty="0">
                <a:solidFill>
                  <a:schemeClr val="accent2"/>
                </a:solidFill>
                <a:latin typeface="Calibri (Body)"/>
                <a:ea typeface="Gill Sans"/>
                <a:cs typeface="Gill Sans"/>
                <a:sym typeface="Gill Sans"/>
              </a:rPr>
              <a:t>dependencies</a:t>
            </a:r>
            <a:r>
              <a:rPr lang="en-GB" sz="2400" b="1" dirty="0">
                <a:solidFill>
                  <a:schemeClr val="accent2"/>
                </a:solidFill>
                <a:latin typeface="Calibri (Body)"/>
                <a:ea typeface="Gill Sans"/>
                <a:cs typeface="Gill Sans"/>
                <a:sym typeface="Gill Sans"/>
              </a:rPr>
              <a:t> exist. </a:t>
            </a:r>
            <a:endParaRPr lang="en-GB" sz="2800" b="1" dirty="0">
              <a:solidFill>
                <a:schemeClr val="accent2"/>
              </a:solidFill>
              <a:latin typeface="Calibri (Body)"/>
              <a:ea typeface="Gill Sans"/>
              <a:cs typeface="Gill Sans"/>
              <a:sym typeface="Gill Sans"/>
            </a:endParaRPr>
          </a:p>
        </p:txBody>
      </p:sp>
    </p:spTree>
    <p:extLst>
      <p:ext uri="{BB962C8B-B14F-4D97-AF65-F5344CB8AC3E}">
        <p14:creationId xmlns:p14="http://schemas.microsoft.com/office/powerpoint/2010/main" val="46480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barn(inVertical)">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C0E0D-F733-4668-A98F-B503DAE2997A}"/>
              </a:ext>
            </a:extLst>
          </p:cNvPr>
          <p:cNvSpPr>
            <a:spLocks noGrp="1"/>
          </p:cNvSpPr>
          <p:nvPr>
            <p:ph type="title"/>
          </p:nvPr>
        </p:nvSpPr>
        <p:spPr/>
        <p:txBody>
          <a:bodyPr/>
          <a:lstStyle/>
          <a:p>
            <a:r>
              <a:rPr lang="en-GB" dirty="0">
                <a:latin typeface="+mn-lt"/>
              </a:rPr>
              <a:t>Welcome</a:t>
            </a:r>
          </a:p>
        </p:txBody>
      </p:sp>
      <p:sp>
        <p:nvSpPr>
          <p:cNvPr id="16" name="Rectangle 15">
            <a:extLst>
              <a:ext uri="{FF2B5EF4-FFF2-40B4-BE49-F238E27FC236}">
                <a16:creationId xmlns:a16="http://schemas.microsoft.com/office/drawing/2014/main" id="{12114517-43DF-4237-96F0-93A3FF0C7C36}"/>
              </a:ext>
            </a:extLst>
          </p:cNvPr>
          <p:cNvSpPr/>
          <p:nvPr/>
        </p:nvSpPr>
        <p:spPr>
          <a:xfrm>
            <a:off x="838200" y="2152761"/>
            <a:ext cx="5257800" cy="3859518"/>
          </a:xfrm>
          <a:prstGeom prst="rect">
            <a:avLst/>
          </a:prstGeom>
        </p:spPr>
        <p:txBody>
          <a:bodyPr wrap="square">
            <a:spAutoFit/>
          </a:bodyPr>
          <a:lstStyle/>
          <a:p>
            <a:pPr>
              <a:lnSpc>
                <a:spcPct val="90000"/>
              </a:lnSpc>
              <a:buClr>
                <a:schemeClr val="dk1"/>
              </a:buClr>
              <a:buSzPts val="2800"/>
            </a:pPr>
            <a:r>
              <a:rPr lang="en-GB" sz="2800" b="1" dirty="0"/>
              <a:t>DR LAURA MARULANDA-CARTER</a:t>
            </a:r>
          </a:p>
          <a:p>
            <a:pPr>
              <a:lnSpc>
                <a:spcPct val="90000"/>
              </a:lnSpc>
              <a:buClr>
                <a:schemeClr val="dk1"/>
              </a:buClr>
              <a:buSzPts val="2800"/>
            </a:pPr>
            <a:endParaRPr lang="en-GB" sz="2800" dirty="0"/>
          </a:p>
          <a:p>
            <a:pPr marL="457200" indent="-457200">
              <a:lnSpc>
                <a:spcPct val="90000"/>
              </a:lnSpc>
              <a:buClr>
                <a:schemeClr val="dk1"/>
              </a:buClr>
              <a:buSzPts val="2800"/>
              <a:buFont typeface="Arial" panose="020B0604020202020204" pitchFamily="34" charset="0"/>
              <a:buChar char="•"/>
            </a:pPr>
            <a:r>
              <a:rPr lang="en-GB" sz="2400" dirty="0"/>
              <a:t>Joined Escape Studios in 2021 in my role as Head of Tech &amp; Data Hub</a:t>
            </a:r>
          </a:p>
          <a:p>
            <a:pPr marL="457200" indent="-457200">
              <a:lnSpc>
                <a:spcPct val="90000"/>
              </a:lnSpc>
              <a:buClr>
                <a:schemeClr val="dk1"/>
              </a:buClr>
              <a:buSzPts val="2800"/>
              <a:buFont typeface="Arial" panose="020B0604020202020204" pitchFamily="34" charset="0"/>
              <a:buChar char="•"/>
            </a:pPr>
            <a:r>
              <a:rPr lang="en-GB" sz="2400" dirty="0"/>
              <a:t>Representative of UN Women UK, Tech Women 100 winner, featured articles in The Telegraph and The Conversation</a:t>
            </a:r>
          </a:p>
          <a:p>
            <a:pPr marL="457200" indent="-457200">
              <a:lnSpc>
                <a:spcPct val="90000"/>
              </a:lnSpc>
              <a:buClr>
                <a:schemeClr val="dk1"/>
              </a:buClr>
              <a:buSzPts val="2800"/>
              <a:buFont typeface="Arial" panose="020B0604020202020204" pitchFamily="34" charset="0"/>
              <a:buChar char="•"/>
            </a:pPr>
            <a:r>
              <a:rPr lang="en-GB" sz="2400" dirty="0"/>
              <a:t>Co-designed curriculum with Microsoft, McAfee, Evidence Talks, Sainsburys</a:t>
            </a:r>
            <a:r>
              <a:rPr lang="en-GB" sz="2400" dirty="0">
                <a:solidFill>
                  <a:srgbClr val="212529"/>
                </a:solidFill>
              </a:rPr>
              <a:t> and VWFS</a:t>
            </a:r>
            <a:endParaRPr lang="en-GB" sz="2400" dirty="0"/>
          </a:p>
        </p:txBody>
      </p:sp>
      <p:sp>
        <p:nvSpPr>
          <p:cNvPr id="7" name="Google Shape;294;g64058a63f0_0_0">
            <a:extLst>
              <a:ext uri="{FF2B5EF4-FFF2-40B4-BE49-F238E27FC236}">
                <a16:creationId xmlns:a16="http://schemas.microsoft.com/office/drawing/2014/main" id="{AEEA367A-38E9-4C8B-91A3-75027A1118F3}"/>
              </a:ext>
            </a:extLst>
          </p:cNvPr>
          <p:cNvSpPr txBox="1">
            <a:spLocks/>
          </p:cNvSpPr>
          <p:nvPr/>
        </p:nvSpPr>
        <p:spPr>
          <a:xfrm>
            <a:off x="6459794" y="5942700"/>
            <a:ext cx="8700420" cy="1132128"/>
          </a:xfrm>
          <a:prstGeom prst="rect">
            <a:avLst/>
          </a:prstGeom>
          <a:noFill/>
          <a:ln>
            <a:noFill/>
          </a:ln>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spcBef>
                <a:spcPts val="0"/>
              </a:spcBef>
              <a:buClr>
                <a:schemeClr val="dk1"/>
              </a:buClr>
              <a:buSzPts val="4000"/>
              <a:buFont typeface="Calibri"/>
              <a:buNone/>
            </a:pPr>
            <a:r>
              <a:rPr lang="en-GB" sz="2800" b="1" dirty="0">
                <a:latin typeface="+mn-lt"/>
              </a:rPr>
              <a:t>laura.marulanda.carter@gmail.com</a:t>
            </a:r>
          </a:p>
        </p:txBody>
      </p:sp>
      <p:pic>
        <p:nvPicPr>
          <p:cNvPr id="13316" name="Picture 4">
            <a:extLst>
              <a:ext uri="{FF2B5EF4-FFF2-40B4-BE49-F238E27FC236}">
                <a16:creationId xmlns:a16="http://schemas.microsoft.com/office/drawing/2014/main" id="{E918C43D-119C-49BC-8EBC-FA06C96CF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489975" y="2279120"/>
            <a:ext cx="3064691"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963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881150" y="609600"/>
            <a:ext cx="9873864" cy="114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 sz="4000" dirty="0">
                <a:solidFill>
                  <a:srgbClr val="000000"/>
                </a:solidFill>
                <a:ea typeface="Gill Sans"/>
                <a:cs typeface="Gill Sans"/>
              </a:rPr>
              <a:t>Making Data Visual</a:t>
            </a:r>
          </a:p>
        </p:txBody>
      </p:sp>
      <p:pic>
        <p:nvPicPr>
          <p:cNvPr id="6" name="Picture 5" descr="Graphical user interface, diagram&#10;&#10;Description automatically generated">
            <a:extLst>
              <a:ext uri="{FF2B5EF4-FFF2-40B4-BE49-F238E27FC236}">
                <a16:creationId xmlns:a16="http://schemas.microsoft.com/office/drawing/2014/main" id="{FBEF998E-7DF0-4139-9DE1-8F4DB2FDD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85" y="1752600"/>
            <a:ext cx="5625305" cy="3990451"/>
          </a:xfrm>
          <a:prstGeom prst="rect">
            <a:avLst/>
          </a:prstGeom>
        </p:spPr>
      </p:pic>
      <p:sp>
        <p:nvSpPr>
          <p:cNvPr id="7" name="Arrow: Curved Down 6">
            <a:extLst>
              <a:ext uri="{FF2B5EF4-FFF2-40B4-BE49-F238E27FC236}">
                <a16:creationId xmlns:a16="http://schemas.microsoft.com/office/drawing/2014/main" id="{C6F90B22-FBF8-411B-913D-6E97E1913BD8}"/>
              </a:ext>
            </a:extLst>
          </p:cNvPr>
          <p:cNvSpPr/>
          <p:nvPr/>
        </p:nvSpPr>
        <p:spPr>
          <a:xfrm>
            <a:off x="4629150" y="1752600"/>
            <a:ext cx="1466850" cy="762000"/>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
        <p:nvSpPr>
          <p:cNvPr id="12" name="Arrow: Curved Down 11">
            <a:extLst>
              <a:ext uri="{FF2B5EF4-FFF2-40B4-BE49-F238E27FC236}">
                <a16:creationId xmlns:a16="http://schemas.microsoft.com/office/drawing/2014/main" id="{D32FE6C2-34BA-4C49-B897-3E31E995467E}"/>
              </a:ext>
            </a:extLst>
          </p:cNvPr>
          <p:cNvSpPr/>
          <p:nvPr/>
        </p:nvSpPr>
        <p:spPr>
          <a:xfrm flipH="1" flipV="1">
            <a:off x="4610645" y="5576427"/>
            <a:ext cx="1466850" cy="762000"/>
          </a:xfrm>
          <a:prstGeom prst="curved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pic>
        <p:nvPicPr>
          <p:cNvPr id="3078" name="Picture 6" descr="Importance of Wireframing">
            <a:extLst>
              <a:ext uri="{FF2B5EF4-FFF2-40B4-BE49-F238E27FC236}">
                <a16:creationId xmlns:a16="http://schemas.microsoft.com/office/drawing/2014/main" id="{037DB2B3-689C-4B89-A481-25D472621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8413" y="2133600"/>
            <a:ext cx="4981575"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2181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47652" y="564443"/>
            <a:ext cx="9142832" cy="109502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 sz="4000" dirty="0">
                <a:solidFill>
                  <a:srgbClr val="000000"/>
                </a:solidFill>
                <a:ea typeface="Gill Sans"/>
                <a:cs typeface="Gill Sans"/>
              </a:rPr>
              <a:t>Resolving model challenges</a:t>
            </a:r>
          </a:p>
        </p:txBody>
      </p:sp>
      <p:pic>
        <p:nvPicPr>
          <p:cNvPr id="1026" name="Picture 2" descr="Screenshot of the Dependencies in Relationships.">
            <a:extLst>
              <a:ext uri="{FF2B5EF4-FFF2-40B4-BE49-F238E27FC236}">
                <a16:creationId xmlns:a16="http://schemas.microsoft.com/office/drawing/2014/main" id="{5E864302-DB26-4C15-AF3B-6385AFD15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52" y="2077662"/>
            <a:ext cx="10477586" cy="353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76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78568" y="575733"/>
            <a:ext cx="10459453" cy="97262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 sz="4000" dirty="0">
                <a:solidFill>
                  <a:srgbClr val="000000"/>
                </a:solidFill>
                <a:ea typeface="Gill Sans"/>
                <a:cs typeface="Gill Sans"/>
              </a:rPr>
              <a:t>Magic of Star Schema</a:t>
            </a:r>
          </a:p>
        </p:txBody>
      </p:sp>
      <p:sp>
        <p:nvSpPr>
          <p:cNvPr id="49" name="Google Shape;113;p2">
            <a:extLst>
              <a:ext uri="{FF2B5EF4-FFF2-40B4-BE49-F238E27FC236}">
                <a16:creationId xmlns:a16="http://schemas.microsoft.com/office/drawing/2014/main" id="{54D1F5E0-4FF5-4255-88F9-4E3D284D95E4}"/>
              </a:ext>
            </a:extLst>
          </p:cNvPr>
          <p:cNvSpPr/>
          <p:nvPr/>
        </p:nvSpPr>
        <p:spPr>
          <a:xfrm>
            <a:off x="8951494" y="2308604"/>
            <a:ext cx="2486527" cy="373781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dirty="0">
                <a:solidFill>
                  <a:schemeClr val="lt1"/>
                </a:solidFill>
                <a:latin typeface="Gill Sans"/>
                <a:cs typeface="Calibri"/>
                <a:sym typeface="Calibri"/>
              </a:rPr>
              <a:t>Star schema is a </a:t>
            </a:r>
            <a:r>
              <a:rPr lang="en-GB" sz="2400" b="1" dirty="0">
                <a:solidFill>
                  <a:schemeClr val="lt1"/>
                </a:solidFill>
                <a:latin typeface="Gill Sans"/>
                <a:cs typeface="Calibri"/>
                <a:sym typeface="Calibri"/>
              </a:rPr>
              <a:t>mature</a:t>
            </a:r>
            <a:r>
              <a:rPr lang="en-GB" sz="2400" dirty="0">
                <a:solidFill>
                  <a:schemeClr val="lt1"/>
                </a:solidFill>
                <a:latin typeface="Gill Sans"/>
                <a:cs typeface="Calibri"/>
                <a:sym typeface="Calibri"/>
              </a:rPr>
              <a:t> modelling approach widely adopted by </a:t>
            </a:r>
            <a:r>
              <a:rPr lang="en-GB" sz="2400" b="1" dirty="0">
                <a:solidFill>
                  <a:schemeClr val="lt1"/>
                </a:solidFill>
                <a:latin typeface="Gill Sans"/>
                <a:cs typeface="Calibri"/>
                <a:sym typeface="Calibri"/>
              </a:rPr>
              <a:t>relational </a:t>
            </a:r>
            <a:r>
              <a:rPr lang="en-GB" sz="2400" dirty="0">
                <a:solidFill>
                  <a:schemeClr val="lt1"/>
                </a:solidFill>
                <a:latin typeface="Gill Sans"/>
                <a:cs typeface="Calibri"/>
                <a:sym typeface="Calibri"/>
              </a:rPr>
              <a:t>data warehouses to classify the model tables as either </a:t>
            </a:r>
            <a:r>
              <a:rPr lang="en-GB" sz="2400" b="1" u="sng" dirty="0">
                <a:solidFill>
                  <a:schemeClr val="lt1"/>
                </a:solidFill>
                <a:latin typeface="Gill Sans"/>
                <a:cs typeface="Calibri"/>
                <a:sym typeface="Calibri"/>
              </a:rPr>
              <a:t>dimension</a:t>
            </a:r>
            <a:r>
              <a:rPr lang="en-GB" sz="2400" dirty="0">
                <a:solidFill>
                  <a:schemeClr val="lt1"/>
                </a:solidFill>
                <a:latin typeface="Gill Sans"/>
                <a:cs typeface="Calibri"/>
                <a:sym typeface="Calibri"/>
              </a:rPr>
              <a:t> or </a:t>
            </a:r>
            <a:r>
              <a:rPr lang="en-GB" sz="2400" b="1" u="sng" dirty="0">
                <a:solidFill>
                  <a:schemeClr val="lt1"/>
                </a:solidFill>
                <a:latin typeface="Gill Sans"/>
                <a:cs typeface="Calibri"/>
                <a:sym typeface="Calibri"/>
              </a:rPr>
              <a:t>fact</a:t>
            </a:r>
            <a:endParaRPr sz="2400" b="1" u="sng" dirty="0">
              <a:solidFill>
                <a:schemeClr val="lt1"/>
              </a:solidFill>
              <a:latin typeface="Gill Sans"/>
              <a:cs typeface="Calibri"/>
            </a:endParaRPr>
          </a:p>
        </p:txBody>
      </p:sp>
      <p:pic>
        <p:nvPicPr>
          <p:cNvPr id="3" name="Picture 2" descr="Diagram&#10;&#10;Description automatically generated">
            <a:extLst>
              <a:ext uri="{FF2B5EF4-FFF2-40B4-BE49-F238E27FC236}">
                <a16:creationId xmlns:a16="http://schemas.microsoft.com/office/drawing/2014/main" id="{88B56CF4-402B-409E-82DC-CD3A61866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568" y="1548359"/>
            <a:ext cx="7591307" cy="5183216"/>
          </a:xfrm>
          <a:prstGeom prst="rect">
            <a:avLst/>
          </a:prstGeom>
        </p:spPr>
      </p:pic>
    </p:spTree>
    <p:extLst>
      <p:ext uri="{BB962C8B-B14F-4D97-AF65-F5344CB8AC3E}">
        <p14:creationId xmlns:p14="http://schemas.microsoft.com/office/powerpoint/2010/main" val="18501890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64276" y="609599"/>
            <a:ext cx="9719765" cy="9533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 sz="4000" dirty="0">
                <a:solidFill>
                  <a:srgbClr val="000000"/>
                </a:solidFill>
                <a:ea typeface="Gill Sans"/>
                <a:cs typeface="Gill Sans"/>
              </a:rPr>
              <a:t>Additional Concepts</a:t>
            </a:r>
          </a:p>
        </p:txBody>
      </p:sp>
      <p:sp>
        <p:nvSpPr>
          <p:cNvPr id="6" name="Google Shape;86;p11">
            <a:extLst>
              <a:ext uri="{FF2B5EF4-FFF2-40B4-BE49-F238E27FC236}">
                <a16:creationId xmlns:a16="http://schemas.microsoft.com/office/drawing/2014/main" id="{F564C5C8-DFA2-E535-26BF-3E1C7D9AAC6B}"/>
              </a:ext>
            </a:extLst>
          </p:cNvPr>
          <p:cNvSpPr txBox="1"/>
          <p:nvPr/>
        </p:nvSpPr>
        <p:spPr>
          <a:xfrm>
            <a:off x="964276" y="1562989"/>
            <a:ext cx="8927869" cy="491566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GB" sz="2400" dirty="0">
                <a:latin typeface="Calibri (Body)"/>
                <a:ea typeface="Gill Sans"/>
                <a:cs typeface="Gill Sans"/>
                <a:sym typeface="Gill Sans"/>
              </a:rPr>
              <a:t>There are many additional concepts related to star schema design that can be applied to data models. These concepts include: </a:t>
            </a:r>
            <a:endParaRPr lang="en-GB" sz="2400" dirty="0">
              <a:latin typeface="Calibri (Body)"/>
              <a:ea typeface="Gill Sans"/>
              <a:cs typeface="Gill Sans"/>
            </a:endParaRPr>
          </a:p>
          <a:p>
            <a:pPr>
              <a:buClr>
                <a:srgbClr val="000000"/>
              </a:buClr>
            </a:pPr>
            <a:endParaRPr lang="en-GB" sz="2400" b="1" dirty="0">
              <a:latin typeface="Calibri (Body)"/>
              <a:ea typeface="Gill Sans"/>
              <a:cs typeface="Gill Sans"/>
            </a:endParaRPr>
          </a:p>
          <a:p>
            <a:pPr marL="457200" indent="-457200">
              <a:buClr>
                <a:srgbClr val="000000"/>
              </a:buClr>
              <a:buFont typeface="Arial" panose="020B0604020202020204" pitchFamily="34" charset="0"/>
              <a:buChar char="•"/>
            </a:pPr>
            <a:r>
              <a:rPr lang="en-GB" sz="2000" b="1" dirty="0">
                <a:latin typeface="Calibri (Body)"/>
                <a:ea typeface="Gill Sans"/>
                <a:cs typeface="Gill Sans"/>
                <a:sym typeface="Gill Sans"/>
              </a:rPr>
              <a:t>Measures </a:t>
            </a:r>
            <a:r>
              <a:rPr lang="en-GB" sz="2000" dirty="0">
                <a:latin typeface="Calibri (Body)"/>
                <a:ea typeface="Gill Sans"/>
                <a:cs typeface="Gill Sans"/>
                <a:sym typeface="Gill Sans"/>
              </a:rPr>
              <a:t>– fact table column that stores values to be summarised</a:t>
            </a:r>
            <a:endParaRPr lang="en-GB" sz="2000" dirty="0">
              <a:latin typeface="Calibri (Body)"/>
              <a:ea typeface="Gill Sans"/>
              <a:cs typeface="Gill Sans"/>
            </a:endParaRPr>
          </a:p>
          <a:p>
            <a:pPr marL="457200" indent="-457200">
              <a:buClr>
                <a:srgbClr val="000000"/>
              </a:buClr>
              <a:buFont typeface="Arial" panose="020B0604020202020204" pitchFamily="34" charset="0"/>
              <a:buChar char="•"/>
            </a:pPr>
            <a:r>
              <a:rPr lang="en-GB" sz="2000" b="1" dirty="0">
                <a:latin typeface="Calibri (Body)"/>
                <a:ea typeface="Gill Sans"/>
                <a:cs typeface="Gill Sans"/>
                <a:sym typeface="Gill Sans"/>
              </a:rPr>
              <a:t>Surrogate keys </a:t>
            </a:r>
            <a:r>
              <a:rPr lang="en-GB" sz="2000" dirty="0">
                <a:latin typeface="Calibri (Body)"/>
                <a:ea typeface="Gill Sans"/>
                <a:cs typeface="Gill Sans"/>
                <a:sym typeface="Gill Sans"/>
              </a:rPr>
              <a:t>– unique identifier that you add to table to support star schema</a:t>
            </a:r>
            <a:endParaRPr lang="en-GB" sz="2000" dirty="0">
              <a:latin typeface="Calibri (Body)"/>
              <a:ea typeface="Gill Sans"/>
              <a:cs typeface="Gill Sans"/>
            </a:endParaRPr>
          </a:p>
          <a:p>
            <a:pPr marL="457200" indent="-457200">
              <a:buClr>
                <a:srgbClr val="000000"/>
              </a:buClr>
              <a:buFont typeface="Arial" panose="020B0604020202020204" pitchFamily="34" charset="0"/>
              <a:buChar char="•"/>
            </a:pPr>
            <a:r>
              <a:rPr lang="en-GB" sz="2000" b="1" dirty="0">
                <a:latin typeface="Calibri (Body)"/>
                <a:ea typeface="Gill Sans"/>
                <a:cs typeface="Gill Sans"/>
                <a:sym typeface="Gill Sans"/>
              </a:rPr>
              <a:t>Snowflake dimensions</a:t>
            </a:r>
            <a:r>
              <a:rPr lang="en-GB" sz="2000" dirty="0">
                <a:latin typeface="Calibri (Body)"/>
                <a:ea typeface="Gill Sans"/>
                <a:cs typeface="Gill Sans"/>
                <a:sym typeface="Gill Sans"/>
              </a:rPr>
              <a:t> – set of normalised tables for a single business entity</a:t>
            </a:r>
            <a:endParaRPr lang="en-GB" sz="2000" b="1" dirty="0">
              <a:latin typeface="Calibri (Body)"/>
              <a:ea typeface="Gill Sans"/>
              <a:cs typeface="Gill Sans"/>
            </a:endParaRPr>
          </a:p>
          <a:p>
            <a:pPr marL="457200" indent="-457200">
              <a:buClr>
                <a:srgbClr val="000000"/>
              </a:buClr>
              <a:buFont typeface="Arial" panose="020B0604020202020204" pitchFamily="34" charset="0"/>
              <a:buChar char="•"/>
            </a:pPr>
            <a:r>
              <a:rPr lang="en-GB" sz="2000" b="1" dirty="0">
                <a:latin typeface="Calibri (Body)"/>
                <a:ea typeface="Gill Sans"/>
                <a:cs typeface="Gill Sans"/>
                <a:sym typeface="Gill Sans"/>
              </a:rPr>
              <a:t>Role-playing dimensions </a:t>
            </a:r>
            <a:r>
              <a:rPr lang="en-GB" sz="2000" dirty="0">
                <a:latin typeface="Calibri (Body)"/>
                <a:ea typeface="Gill Sans"/>
                <a:cs typeface="Gill Sans"/>
                <a:sym typeface="Gill Sans"/>
              </a:rPr>
              <a:t>– dimension that can filter related facts differently</a:t>
            </a:r>
            <a:endParaRPr lang="en-GB" sz="2000" dirty="0">
              <a:latin typeface="Calibri (Body)"/>
              <a:ea typeface="Gill Sans"/>
              <a:cs typeface="Gill Sans"/>
            </a:endParaRPr>
          </a:p>
          <a:p>
            <a:pPr marL="457200" indent="-457200">
              <a:buClr>
                <a:srgbClr val="000000"/>
              </a:buClr>
              <a:buFont typeface="Arial" panose="020B0604020202020204" pitchFamily="34" charset="0"/>
              <a:buChar char="•"/>
            </a:pPr>
            <a:r>
              <a:rPr lang="en-GB" sz="2000" b="1" dirty="0">
                <a:latin typeface="Calibri (Body)"/>
                <a:ea typeface="Gill Sans"/>
                <a:cs typeface="Gill Sans"/>
                <a:sym typeface="Gill Sans"/>
              </a:rPr>
              <a:t>Slowly changing dimensions </a:t>
            </a:r>
            <a:r>
              <a:rPr lang="en-GB" sz="2000" dirty="0">
                <a:latin typeface="Calibri (Body)"/>
                <a:ea typeface="Gill Sans"/>
                <a:cs typeface="Gill Sans"/>
                <a:sym typeface="Gill Sans"/>
              </a:rPr>
              <a:t>– one that appropriately manages change of dimension members over time</a:t>
            </a:r>
            <a:endParaRPr lang="en-GB" sz="2000" dirty="0">
              <a:latin typeface="Calibri (Body)"/>
              <a:ea typeface="Gill Sans"/>
              <a:cs typeface="Gill Sans"/>
            </a:endParaRPr>
          </a:p>
          <a:p>
            <a:pPr marL="457200" indent="-457200">
              <a:buClr>
                <a:srgbClr val="000000"/>
              </a:buClr>
              <a:buFont typeface="Arial" panose="020B0604020202020204" pitchFamily="34" charset="0"/>
              <a:buChar char="•"/>
            </a:pPr>
            <a:r>
              <a:rPr lang="en-GB" sz="2000" b="1" dirty="0">
                <a:latin typeface="Calibri (Body)"/>
                <a:ea typeface="Gill Sans"/>
                <a:cs typeface="Gill Sans"/>
                <a:sym typeface="Gill Sans"/>
              </a:rPr>
              <a:t>Junk dimensions </a:t>
            </a:r>
            <a:r>
              <a:rPr lang="en-GB" sz="2000" dirty="0">
                <a:latin typeface="Calibri (Body)"/>
                <a:ea typeface="Gill Sans"/>
                <a:cs typeface="Gill Sans"/>
                <a:sym typeface="Gill Sans"/>
              </a:rPr>
              <a:t>– useful when many dimensions and these have few values</a:t>
            </a:r>
            <a:endParaRPr lang="en-GB" sz="2000" dirty="0">
              <a:latin typeface="Calibri (Body)"/>
              <a:ea typeface="Gill Sans"/>
              <a:cs typeface="Gill Sans"/>
            </a:endParaRPr>
          </a:p>
          <a:p>
            <a:pPr marL="457200" indent="-457200">
              <a:buClr>
                <a:srgbClr val="000000"/>
              </a:buClr>
              <a:buFont typeface="Arial" panose="020B0604020202020204" pitchFamily="34" charset="0"/>
              <a:buChar char="•"/>
            </a:pPr>
            <a:r>
              <a:rPr lang="en-GB" sz="2000" b="1" dirty="0">
                <a:latin typeface="Calibri (Body)"/>
                <a:ea typeface="Gill Sans"/>
                <a:cs typeface="Gill Sans"/>
                <a:sym typeface="Gill Sans"/>
              </a:rPr>
              <a:t>Degenerate dimensions </a:t>
            </a:r>
            <a:r>
              <a:rPr lang="en-GB" sz="2000" dirty="0">
                <a:latin typeface="Calibri (Body)"/>
                <a:ea typeface="Gill Sans"/>
                <a:cs typeface="Gill Sans"/>
                <a:sym typeface="Gill Sans"/>
              </a:rPr>
              <a:t>– attribute or fact table that is required for filtering </a:t>
            </a:r>
            <a:endParaRPr lang="en-GB" sz="2000" dirty="0">
              <a:latin typeface="Calibri (Body)"/>
              <a:ea typeface="Gill Sans"/>
              <a:cs typeface="Gill Sans"/>
            </a:endParaRPr>
          </a:p>
          <a:p>
            <a:pPr marL="457200" indent="-457200">
              <a:buClr>
                <a:srgbClr val="000000"/>
              </a:buClr>
              <a:buFont typeface="Arial" panose="020B0604020202020204" pitchFamily="34" charset="0"/>
              <a:buChar char="•"/>
            </a:pPr>
            <a:r>
              <a:rPr lang="en-GB" sz="2000" b="1" dirty="0" err="1">
                <a:latin typeface="Calibri (Body)"/>
                <a:ea typeface="Gill Sans"/>
                <a:cs typeface="Gill Sans"/>
                <a:sym typeface="Gill Sans"/>
              </a:rPr>
              <a:t>Factless</a:t>
            </a:r>
            <a:r>
              <a:rPr lang="en-GB" sz="2000" b="1" dirty="0">
                <a:latin typeface="Calibri (Body)"/>
                <a:ea typeface="Gill Sans"/>
                <a:cs typeface="Gill Sans"/>
                <a:sym typeface="Gill Sans"/>
              </a:rPr>
              <a:t> fact tables </a:t>
            </a:r>
            <a:r>
              <a:rPr lang="en-GB" sz="2000" dirty="0">
                <a:latin typeface="Calibri (Body)"/>
                <a:ea typeface="Gill Sans"/>
                <a:cs typeface="Gill Sans"/>
                <a:sym typeface="Gill Sans"/>
              </a:rPr>
              <a:t>– does not include any measure columns, only dimension keys</a:t>
            </a:r>
            <a:endParaRPr lang="en-GB" sz="2000" dirty="0">
              <a:latin typeface="Calibri (Body)"/>
              <a:ea typeface="Gill Sans"/>
              <a:cs typeface="Gill Sans"/>
            </a:endParaRPr>
          </a:p>
          <a:p>
            <a:pPr>
              <a:buClr>
                <a:srgbClr val="000000"/>
              </a:buClr>
            </a:pPr>
            <a:endParaRPr lang="en-GB" sz="2400" b="1" dirty="0">
              <a:latin typeface="Calibri (Body)"/>
              <a:ea typeface="Gill Sans"/>
              <a:cs typeface="Gill Sans"/>
            </a:endParaRPr>
          </a:p>
        </p:txBody>
      </p:sp>
    </p:spTree>
    <p:extLst>
      <p:ext uri="{BB962C8B-B14F-4D97-AF65-F5344CB8AC3E}">
        <p14:creationId xmlns:p14="http://schemas.microsoft.com/office/powerpoint/2010/main" val="12603117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31025" y="553156"/>
            <a:ext cx="8700792" cy="101599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 sz="4000" dirty="0">
                <a:solidFill>
                  <a:srgbClr val="000000"/>
                </a:solidFill>
                <a:ea typeface="Gill Sans"/>
                <a:cs typeface="Gill Sans"/>
              </a:rPr>
              <a:t>DAX Formulas </a:t>
            </a:r>
          </a:p>
        </p:txBody>
      </p:sp>
      <p:pic>
        <p:nvPicPr>
          <p:cNvPr id="13" name="Picture 12">
            <a:extLst>
              <a:ext uri="{FF2B5EF4-FFF2-40B4-BE49-F238E27FC236}">
                <a16:creationId xmlns:a16="http://schemas.microsoft.com/office/drawing/2014/main" id="{733BDDCC-E063-40C7-986B-06E3C8344E0C}"/>
              </a:ext>
            </a:extLst>
          </p:cNvPr>
          <p:cNvPicPr>
            <a:picLocks noChangeAspect="1"/>
          </p:cNvPicPr>
          <p:nvPr/>
        </p:nvPicPr>
        <p:blipFill rotWithShape="1">
          <a:blip r:embed="rId3"/>
          <a:srcRect l="399" t="22791" r="51316" b="11813"/>
          <a:stretch/>
        </p:blipFill>
        <p:spPr>
          <a:xfrm>
            <a:off x="5591885" y="1883831"/>
            <a:ext cx="6011918" cy="4580090"/>
          </a:xfrm>
          <a:prstGeom prst="rect">
            <a:avLst/>
          </a:prstGeom>
          <a:ln>
            <a:solidFill>
              <a:schemeClr val="tx2"/>
            </a:solidFill>
          </a:ln>
        </p:spPr>
      </p:pic>
      <p:sp>
        <p:nvSpPr>
          <p:cNvPr id="15" name="Google Shape;86;p11">
            <a:extLst>
              <a:ext uri="{FF2B5EF4-FFF2-40B4-BE49-F238E27FC236}">
                <a16:creationId xmlns:a16="http://schemas.microsoft.com/office/drawing/2014/main" id="{B9026992-1620-418F-9E9B-4B62881B987B}"/>
              </a:ext>
            </a:extLst>
          </p:cNvPr>
          <p:cNvSpPr txBox="1"/>
          <p:nvPr/>
        </p:nvSpPr>
        <p:spPr>
          <a:xfrm>
            <a:off x="931024" y="2314221"/>
            <a:ext cx="4481803" cy="344544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GB" sz="2400" dirty="0">
                <a:latin typeface="Calibri (Body)"/>
                <a:ea typeface="Gill Sans"/>
                <a:cs typeface="Gill Sans"/>
              </a:rPr>
              <a:t>DAX is a </a:t>
            </a:r>
            <a:r>
              <a:rPr lang="en-GB" sz="2400" b="1" dirty="0">
                <a:latin typeface="Calibri (Body)"/>
                <a:ea typeface="Gill Sans"/>
                <a:cs typeface="Gill Sans"/>
              </a:rPr>
              <a:t>collection</a:t>
            </a:r>
            <a:r>
              <a:rPr lang="en-GB" sz="2400" dirty="0">
                <a:latin typeface="Calibri (Body)"/>
                <a:ea typeface="Gill Sans"/>
                <a:cs typeface="Gill Sans"/>
              </a:rPr>
              <a:t> of functions, operators, and constants that can be used in a </a:t>
            </a:r>
            <a:r>
              <a:rPr lang="en-GB" sz="2400" b="1" dirty="0">
                <a:latin typeface="Calibri (Body)"/>
                <a:ea typeface="Gill Sans"/>
                <a:cs typeface="Gill Sans"/>
              </a:rPr>
              <a:t>formula</a:t>
            </a:r>
            <a:r>
              <a:rPr lang="en-GB" sz="2400" dirty="0">
                <a:latin typeface="Calibri (Body)"/>
                <a:ea typeface="Gill Sans"/>
                <a:cs typeface="Gill Sans"/>
              </a:rPr>
              <a:t> or </a:t>
            </a:r>
            <a:r>
              <a:rPr lang="en-GB" sz="2400" b="1" dirty="0">
                <a:latin typeface="Calibri (Body)"/>
                <a:ea typeface="Gill Sans"/>
                <a:cs typeface="Gill Sans"/>
              </a:rPr>
              <a:t>expression</a:t>
            </a:r>
            <a:r>
              <a:rPr lang="en-GB" sz="2400" dirty="0">
                <a:latin typeface="Calibri (Body)"/>
                <a:ea typeface="Gill Sans"/>
                <a:cs typeface="Gill Sans"/>
              </a:rPr>
              <a:t> to calculate and return one or more values. </a:t>
            </a:r>
          </a:p>
          <a:p>
            <a:pPr>
              <a:buClr>
                <a:srgbClr val="000000"/>
              </a:buClr>
            </a:pPr>
            <a:endParaRPr lang="en-GB" sz="2400" dirty="0">
              <a:latin typeface="Calibri (Body)"/>
              <a:ea typeface="Gill Sans"/>
              <a:cs typeface="Gill Sans"/>
            </a:endParaRPr>
          </a:p>
          <a:p>
            <a:pPr>
              <a:buClr>
                <a:srgbClr val="000000"/>
              </a:buClr>
            </a:pPr>
            <a:r>
              <a:rPr lang="en-GB" sz="2400" dirty="0">
                <a:latin typeface="Calibri (Body)"/>
                <a:ea typeface="Gill Sans"/>
                <a:cs typeface="Gill Sans"/>
                <a:sym typeface="Gill Sans"/>
              </a:rPr>
              <a:t>DAX helps you create </a:t>
            </a:r>
            <a:r>
              <a:rPr lang="en-GB" sz="2400" b="1" dirty="0">
                <a:latin typeface="Calibri (Body)"/>
                <a:ea typeface="Gill Sans"/>
                <a:cs typeface="Gill Sans"/>
                <a:sym typeface="Gill Sans"/>
              </a:rPr>
              <a:t>new information </a:t>
            </a:r>
            <a:r>
              <a:rPr lang="en-GB" sz="2400" dirty="0">
                <a:latin typeface="Calibri (Body)"/>
                <a:ea typeface="Gill Sans"/>
                <a:cs typeface="Gill Sans"/>
                <a:sym typeface="Gill Sans"/>
              </a:rPr>
              <a:t>from data in model (see </a:t>
            </a:r>
            <a:r>
              <a:rPr lang="en-GB" sz="2400" dirty="0">
                <a:latin typeface="Calibri (Body)"/>
                <a:ea typeface="Gill Sans"/>
                <a:cs typeface="Gill Sans"/>
                <a:sym typeface="Gill Sans"/>
                <a:hlinkClick r:id="rId4"/>
              </a:rPr>
              <a:t>Reference Guide</a:t>
            </a:r>
            <a:r>
              <a:rPr lang="en-GB" sz="2400" dirty="0">
                <a:latin typeface="Calibri (Body)"/>
                <a:ea typeface="Gill Sans"/>
                <a:cs typeface="Gill Sans"/>
                <a:sym typeface="Gill Sans"/>
              </a:rPr>
              <a:t>).</a:t>
            </a:r>
            <a:endParaRPr lang="en-GB" sz="2400" dirty="0">
              <a:latin typeface="Calibri (Body)"/>
              <a:ea typeface="Gill Sans"/>
              <a:cs typeface="Gill Sans"/>
            </a:endParaRPr>
          </a:p>
        </p:txBody>
      </p:sp>
    </p:spTree>
    <p:extLst>
      <p:ext uri="{BB962C8B-B14F-4D97-AF65-F5344CB8AC3E}">
        <p14:creationId xmlns:p14="http://schemas.microsoft.com/office/powerpoint/2010/main" val="3914623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2" end="2"/>
                                            </p:txEl>
                                          </p:spTgt>
                                        </p:tgtEl>
                                        <p:attrNameLst>
                                          <p:attrName>style.visibility</p:attrName>
                                        </p:attrNameLst>
                                      </p:cBhvr>
                                      <p:to>
                                        <p:strVal val="visible"/>
                                      </p:to>
                                    </p:set>
                                    <p:animEffect transition="in" filter="fade">
                                      <p:cBhvr>
                                        <p:cTn id="12"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20269F-854B-00DE-2694-807726FFCB85}"/>
              </a:ext>
            </a:extLst>
          </p:cNvPr>
          <p:cNvPicPr>
            <a:picLocks noChangeAspect="1"/>
          </p:cNvPicPr>
          <p:nvPr/>
        </p:nvPicPr>
        <p:blipFill rotWithShape="1">
          <a:blip r:embed="rId3"/>
          <a:srcRect b="5324"/>
          <a:stretch/>
        </p:blipFill>
        <p:spPr>
          <a:xfrm>
            <a:off x="964094" y="1600202"/>
            <a:ext cx="8454433" cy="4502426"/>
          </a:xfrm>
          <a:prstGeom prst="rect">
            <a:avLst/>
          </a:prstGeom>
        </p:spPr>
      </p:pic>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Lab 3 Exercise – Model data in Power BI Desktop</a:t>
            </a:r>
          </a:p>
        </p:txBody>
      </p:sp>
      <p:sp>
        <p:nvSpPr>
          <p:cNvPr id="5" name="Content Placeholder 4">
            <a:extLst>
              <a:ext uri="{FF2B5EF4-FFF2-40B4-BE49-F238E27FC236}">
                <a16:creationId xmlns:a16="http://schemas.microsoft.com/office/drawing/2014/main" id="{5128AE20-6482-C7CA-EF77-0C1B3AAC4309}"/>
              </a:ext>
            </a:extLst>
          </p:cNvPr>
          <p:cNvSpPr>
            <a:spLocks noGrp="1"/>
          </p:cNvSpPr>
          <p:nvPr>
            <p:ph idx="1"/>
          </p:nvPr>
        </p:nvSpPr>
        <p:spPr>
          <a:xfrm>
            <a:off x="9750286" y="3429000"/>
            <a:ext cx="1603513" cy="2747962"/>
          </a:xfrm>
        </p:spPr>
        <p:txBody>
          <a:bodyPr>
            <a:normAutofit/>
          </a:bodyPr>
          <a:lstStyle/>
          <a:p>
            <a:pPr marL="0" indent="0">
              <a:buNone/>
            </a:pPr>
            <a:r>
              <a:rPr lang="en-GB" sz="2400" dirty="0">
                <a:hlinkClick r:id="rId4"/>
              </a:rPr>
              <a:t>Lab - Model data in Power BI Desktop, Part 1 - Training | Microsoft Learn</a:t>
            </a:r>
            <a:endParaRPr lang="en-GB" sz="2400" dirty="0"/>
          </a:p>
        </p:txBody>
      </p:sp>
    </p:spTree>
    <p:extLst>
      <p:ext uri="{BB962C8B-B14F-4D97-AF65-F5344CB8AC3E}">
        <p14:creationId xmlns:p14="http://schemas.microsoft.com/office/powerpoint/2010/main" val="36155334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633455699"/>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2714382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200" dirty="0">
                <a:latin typeface="+mn-lt"/>
              </a:rPr>
              <a:t>Task 2 – Create/implement data model &amp; dashboard</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199" y="1825625"/>
            <a:ext cx="7311190" cy="4667250"/>
          </a:xfrm>
        </p:spPr>
        <p:txBody>
          <a:bodyPr>
            <a:noAutofit/>
          </a:bodyPr>
          <a:lstStyle/>
          <a:p>
            <a:pPr marL="0" indent="0" algn="just">
              <a:buNone/>
            </a:pPr>
            <a:r>
              <a:rPr lang="en-GB" sz="1700" dirty="0">
                <a:solidFill>
                  <a:srgbClr val="333333"/>
                </a:solidFill>
              </a:rPr>
              <a:t>Create/implement a </a:t>
            </a:r>
            <a:r>
              <a:rPr lang="en-GB" sz="1700" b="1" dirty="0">
                <a:solidFill>
                  <a:srgbClr val="333333"/>
                </a:solidFill>
              </a:rPr>
              <a:t>data model diagram </a:t>
            </a:r>
            <a:r>
              <a:rPr lang="en-GB" sz="1700" dirty="0">
                <a:solidFill>
                  <a:srgbClr val="333333"/>
                </a:solidFill>
              </a:rPr>
              <a:t>and </a:t>
            </a:r>
            <a:r>
              <a:rPr lang="en-GB" sz="1700" b="1" dirty="0">
                <a:solidFill>
                  <a:srgbClr val="333333"/>
                </a:solidFill>
              </a:rPr>
              <a:t>dashboard solution</a:t>
            </a:r>
            <a:r>
              <a:rPr lang="en-GB" sz="1700" dirty="0">
                <a:solidFill>
                  <a:srgbClr val="333333"/>
                </a:solidFill>
              </a:rPr>
              <a:t>. There are several free to use web-based diagramming tools that are suitable for the task.</a:t>
            </a:r>
          </a:p>
          <a:p>
            <a:pPr marL="0" indent="0" algn="just">
              <a:buNone/>
            </a:pPr>
            <a:endParaRPr lang="en-GB" sz="1000" dirty="0">
              <a:solidFill>
                <a:srgbClr val="333333"/>
              </a:solidFill>
            </a:endParaRPr>
          </a:p>
          <a:p>
            <a:pPr marL="0" indent="0" algn="l">
              <a:buNone/>
            </a:pPr>
            <a:r>
              <a:rPr lang="en-GB" sz="1700" dirty="0">
                <a:solidFill>
                  <a:srgbClr val="333333"/>
                </a:solidFill>
              </a:rPr>
              <a:t>Be sure to include the following in your data model:</a:t>
            </a:r>
          </a:p>
          <a:p>
            <a:pPr algn="l">
              <a:spcBef>
                <a:spcPts val="0"/>
              </a:spcBef>
              <a:spcAft>
                <a:spcPts val="300"/>
              </a:spcAft>
              <a:buFont typeface="Arial" panose="020B0604020202020204" pitchFamily="34" charset="0"/>
              <a:buChar char="•"/>
            </a:pPr>
            <a:r>
              <a:rPr lang="en-GB" sz="1700" b="1" dirty="0">
                <a:solidFill>
                  <a:srgbClr val="333333"/>
                </a:solidFill>
              </a:rPr>
              <a:t>Visual</a:t>
            </a:r>
            <a:r>
              <a:rPr lang="en-GB" sz="1700" dirty="0">
                <a:solidFill>
                  <a:srgbClr val="333333"/>
                </a:solidFill>
              </a:rPr>
              <a:t> of the whole system or parts of it to communicate connections between data points and structures.</a:t>
            </a:r>
          </a:p>
          <a:p>
            <a:pPr algn="l">
              <a:spcBef>
                <a:spcPts val="0"/>
              </a:spcBef>
              <a:spcAft>
                <a:spcPts val="300"/>
              </a:spcAft>
              <a:buFont typeface="Arial" panose="020B0604020202020204" pitchFamily="34" charset="0"/>
              <a:buChar char="•"/>
            </a:pPr>
            <a:r>
              <a:rPr lang="en-GB" sz="1700" dirty="0">
                <a:solidFill>
                  <a:srgbClr val="333333"/>
                </a:solidFill>
              </a:rPr>
              <a:t>Highlight </a:t>
            </a:r>
            <a:r>
              <a:rPr lang="en-GB" sz="1700" b="1" dirty="0">
                <a:solidFill>
                  <a:srgbClr val="333333"/>
                </a:solidFill>
              </a:rPr>
              <a:t>relationships</a:t>
            </a:r>
            <a:r>
              <a:rPr lang="en-GB" sz="1700" dirty="0">
                <a:solidFill>
                  <a:srgbClr val="333333"/>
                </a:solidFill>
              </a:rPr>
              <a:t> between data services, data sets and tables through connections.</a:t>
            </a:r>
          </a:p>
          <a:p>
            <a:pPr algn="l">
              <a:spcBef>
                <a:spcPts val="0"/>
              </a:spcBef>
              <a:spcAft>
                <a:spcPts val="300"/>
              </a:spcAft>
              <a:buFont typeface="Arial" panose="020B0604020202020204" pitchFamily="34" charset="0"/>
              <a:buChar char="•"/>
            </a:pPr>
            <a:r>
              <a:rPr lang="en-GB" sz="1700" dirty="0">
                <a:solidFill>
                  <a:srgbClr val="333333"/>
                </a:solidFill>
              </a:rPr>
              <a:t>Identify decisions made that have led to each of the driving questions, customer endpoints, and how data is to be processed and stored inside the system. </a:t>
            </a:r>
            <a:endParaRPr lang="en-GB" sz="1200" b="0" i="0" dirty="0">
              <a:solidFill>
                <a:srgbClr val="333333"/>
              </a:solidFill>
              <a:effectLst/>
              <a:latin typeface="SegoeUI"/>
            </a:endParaRPr>
          </a:p>
          <a:p>
            <a:pPr marL="0" indent="0">
              <a:spcAft>
                <a:spcPts val="300"/>
              </a:spcAft>
              <a:buNone/>
            </a:pPr>
            <a:r>
              <a:rPr lang="en-GB" sz="1700" dirty="0">
                <a:solidFill>
                  <a:srgbClr val="333333"/>
                </a:solidFill>
              </a:rPr>
              <a:t>Your solution should demonstrate the following:</a:t>
            </a:r>
          </a:p>
          <a:p>
            <a:pPr>
              <a:spcBef>
                <a:spcPts val="0"/>
              </a:spcBef>
              <a:spcAft>
                <a:spcPts val="300"/>
              </a:spcAft>
            </a:pPr>
            <a:r>
              <a:rPr lang="en-GB" sz="1700" b="1" dirty="0">
                <a:solidFill>
                  <a:srgbClr val="333333"/>
                </a:solidFill>
              </a:rPr>
              <a:t>Import a dataset </a:t>
            </a:r>
            <a:r>
              <a:rPr lang="en-GB" sz="1700" dirty="0">
                <a:solidFill>
                  <a:srgbClr val="333333"/>
                </a:solidFill>
              </a:rPr>
              <a:t>using a data visualisation tool by carrying out clean, transform, and load tasks.</a:t>
            </a:r>
          </a:p>
          <a:p>
            <a:pPr>
              <a:spcBef>
                <a:spcPts val="0"/>
              </a:spcBef>
              <a:spcAft>
                <a:spcPts val="300"/>
              </a:spcAft>
            </a:pPr>
            <a:r>
              <a:rPr lang="en-GB" sz="1700" dirty="0">
                <a:solidFill>
                  <a:srgbClr val="333333"/>
                </a:solidFill>
              </a:rPr>
              <a:t>Visualise a range of </a:t>
            </a:r>
            <a:r>
              <a:rPr lang="en-GB" sz="1700" b="1" dirty="0">
                <a:solidFill>
                  <a:srgbClr val="333333"/>
                </a:solidFill>
              </a:rPr>
              <a:t>meaningful insights </a:t>
            </a:r>
            <a:r>
              <a:rPr lang="en-GB" sz="1700" dirty="0">
                <a:solidFill>
                  <a:srgbClr val="333333"/>
                </a:solidFill>
              </a:rPr>
              <a:t>from the processed data using suitable </a:t>
            </a:r>
            <a:r>
              <a:rPr lang="en-GB" sz="1700" b="1" dirty="0">
                <a:solidFill>
                  <a:srgbClr val="333333"/>
                </a:solidFill>
              </a:rPr>
              <a:t>queries</a:t>
            </a:r>
            <a:r>
              <a:rPr lang="en-GB" sz="1700" dirty="0">
                <a:solidFill>
                  <a:srgbClr val="333333"/>
                </a:solidFill>
              </a:rPr>
              <a:t>.</a:t>
            </a:r>
          </a:p>
          <a:p>
            <a:pPr marL="0" indent="0" algn="just">
              <a:buNone/>
            </a:pPr>
            <a:endParaRPr lang="en-GB" sz="1700" dirty="0">
              <a:solidFill>
                <a:srgbClr val="333333"/>
              </a:solidFill>
            </a:endParaRPr>
          </a:p>
        </p:txBody>
      </p:sp>
      <p:pic>
        <p:nvPicPr>
          <p:cNvPr id="7" name="Picture 6">
            <a:extLst>
              <a:ext uri="{FF2B5EF4-FFF2-40B4-BE49-F238E27FC236}">
                <a16:creationId xmlns:a16="http://schemas.microsoft.com/office/drawing/2014/main" id="{3832CE63-0766-4ED0-91D2-CDD6C2A5C2C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05538" y="1825625"/>
            <a:ext cx="2949876" cy="4424814"/>
          </a:xfrm>
          <a:prstGeom prst="rect">
            <a:avLst/>
          </a:prstGeom>
        </p:spPr>
      </p:pic>
    </p:spTree>
    <p:extLst>
      <p:ext uri="{BB962C8B-B14F-4D97-AF65-F5344CB8AC3E}">
        <p14:creationId xmlns:p14="http://schemas.microsoft.com/office/powerpoint/2010/main" val="11942853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Task 2: Capstone Rubric</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nvGraphicFramePr>
        <p:xfrm>
          <a:off x="529389" y="2202664"/>
          <a:ext cx="11197392" cy="2554542"/>
        </p:xfrm>
        <a:graphic>
          <a:graphicData uri="http://schemas.openxmlformats.org/drawingml/2006/table">
            <a:tbl>
              <a:tblPr firstRow="1" bandRow="1">
                <a:tableStyleId>{3B4B98B0-60AC-42C2-AFA5-B58CD77FA1E5}</a:tableStyleId>
              </a:tblPr>
              <a:tblGrid>
                <a:gridCol w="2101516">
                  <a:extLst>
                    <a:ext uri="{9D8B030D-6E8A-4147-A177-3AD203B41FA5}">
                      <a16:colId xmlns:a16="http://schemas.microsoft.com/office/drawing/2014/main" val="2448814629"/>
                    </a:ext>
                  </a:extLst>
                </a:gridCol>
                <a:gridCol w="2951748">
                  <a:extLst>
                    <a:ext uri="{9D8B030D-6E8A-4147-A177-3AD203B41FA5}">
                      <a16:colId xmlns:a16="http://schemas.microsoft.com/office/drawing/2014/main" val="381299805"/>
                    </a:ext>
                  </a:extLst>
                </a:gridCol>
                <a:gridCol w="3256547">
                  <a:extLst>
                    <a:ext uri="{9D8B030D-6E8A-4147-A177-3AD203B41FA5}">
                      <a16:colId xmlns:a16="http://schemas.microsoft.com/office/drawing/2014/main" val="3718813033"/>
                    </a:ext>
                  </a:extLst>
                </a:gridCol>
                <a:gridCol w="2887581">
                  <a:extLst>
                    <a:ext uri="{9D8B030D-6E8A-4147-A177-3AD203B41FA5}">
                      <a16:colId xmlns:a16="http://schemas.microsoft.com/office/drawing/2014/main" val="3798314946"/>
                    </a:ext>
                  </a:extLst>
                </a:gridCol>
              </a:tblGrid>
              <a:tr h="631094">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400" dirty="0"/>
                        <a:t>Approaches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GB" sz="1400" dirty="0"/>
                        <a:t>Exceeds Standard (includes items in Meets Standard)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551848">
                <a:tc>
                  <a:txBody>
                    <a:bodyPr/>
                    <a:lstStyle/>
                    <a:p>
                      <a:pPr marL="0" algn="l" defTabSz="914400" rtl="0" eaLnBrk="1" latinLnBrk="0" hangingPunct="1"/>
                      <a:r>
                        <a:rPr lang="en-GB" sz="1400" b="1" kern="1200" dirty="0">
                          <a:solidFill>
                            <a:schemeClr val="tx1"/>
                          </a:solidFill>
                          <a:latin typeface="+mn-lt"/>
                          <a:ea typeface="+mn-ea"/>
                          <a:cs typeface="+mn-cs"/>
                        </a:rPr>
                        <a:t>Visualise through a diagram a data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Outline of data model presented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Diagram of data model presented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Including supportive commentary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3462138"/>
                  </a:ext>
                </a:extLst>
              </a:tr>
              <a:tr h="551848">
                <a:tc>
                  <a:txBody>
                    <a:bodyPr/>
                    <a:lstStyle/>
                    <a:p>
                      <a:pPr marL="0" algn="l" defTabSz="914400" rtl="0" eaLnBrk="1" latinLnBrk="0" hangingPunct="1"/>
                      <a:r>
                        <a:rPr lang="en-GB" sz="1400" b="1" kern="1200" dirty="0">
                          <a:solidFill>
                            <a:schemeClr val="tx1"/>
                          </a:solidFill>
                          <a:latin typeface="+mn-lt"/>
                          <a:ea typeface="+mn-ea"/>
                          <a:cs typeface="+mn-cs"/>
                        </a:rPr>
                        <a:t>Data model diagram highlight relationships/connections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Some of the data model evidence interconnectivities but lacks cohesiveness and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Data model interconnection and relationships are presented correctly and clearly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Data model interconnection is well-considered and detailed to a good standard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3010223"/>
                  </a:ext>
                </a:extLst>
              </a:tr>
              <a:tr h="551848">
                <a:tc>
                  <a:txBody>
                    <a:bodyPr/>
                    <a:lstStyle/>
                    <a:p>
                      <a:pPr marL="0" algn="l" defTabSz="914400" rtl="0" eaLnBrk="1" latinLnBrk="0" hangingPunct="1"/>
                      <a:r>
                        <a:rPr lang="en-GB" sz="1400" b="1" kern="1200" dirty="0">
                          <a:solidFill>
                            <a:schemeClr val="tx1"/>
                          </a:solidFill>
                          <a:latin typeface="+mn-lt"/>
                          <a:ea typeface="+mn-ea"/>
                          <a:cs typeface="+mn-cs"/>
                        </a:rPr>
                        <a:t>Create a dashboard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marL="0" algn="l" defTabSz="914400" rtl="0" eaLnBrk="1" latinLnBrk="0" hangingPunct="1"/>
                      <a:r>
                        <a:rPr lang="en-GB" sz="1200" b="0" kern="1200" dirty="0">
                          <a:solidFill>
                            <a:schemeClr val="tx1"/>
                          </a:solidFill>
                          <a:latin typeface="+mn-lt"/>
                          <a:ea typeface="+mn-ea"/>
                          <a:cs typeface="+mn-cs"/>
                        </a:rPr>
                        <a:t>Dashboard include one tile or only one kind of visualisation or does not relate to the business described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Dashboard includes two or more tiles, with different visualisations, and relates to the business described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r>
                        <a:rPr lang="en-GB" sz="1200" b="0" kern="1200" dirty="0">
                          <a:solidFill>
                            <a:schemeClr val="tx1"/>
                          </a:solidFill>
                          <a:latin typeface="+mn-lt"/>
                          <a:ea typeface="+mn-ea"/>
                          <a:cs typeface="+mn-cs"/>
                        </a:rPr>
                        <a:t>Dashboard includes three or more tiles with different visualisations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37427414"/>
                  </a:ext>
                </a:extLst>
              </a:tr>
            </a:tbl>
          </a:graphicData>
        </a:graphic>
      </p:graphicFrame>
    </p:spTree>
    <p:extLst>
      <p:ext uri="{BB962C8B-B14F-4D97-AF65-F5344CB8AC3E}">
        <p14:creationId xmlns:p14="http://schemas.microsoft.com/office/powerpoint/2010/main" val="35127977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Scrum Framework</a:t>
            </a:r>
          </a:p>
        </p:txBody>
      </p:sp>
      <p:pic>
        <p:nvPicPr>
          <p:cNvPr id="9" name="Picture 8">
            <a:extLst>
              <a:ext uri="{FF2B5EF4-FFF2-40B4-BE49-F238E27FC236}">
                <a16:creationId xmlns:a16="http://schemas.microsoft.com/office/drawing/2014/main" id="{A6DFFC5E-D72C-45AC-A70F-DCE702C6D3E1}"/>
              </a:ext>
            </a:extLst>
          </p:cNvPr>
          <p:cNvPicPr>
            <a:picLocks noChangeAspect="1"/>
          </p:cNvPicPr>
          <p:nvPr/>
        </p:nvPicPr>
        <p:blipFill>
          <a:blip r:embed="rId2"/>
          <a:stretch>
            <a:fillRect/>
          </a:stretch>
        </p:blipFill>
        <p:spPr>
          <a:xfrm>
            <a:off x="838200" y="1565199"/>
            <a:ext cx="8924925" cy="4998550"/>
          </a:xfrm>
          <a:prstGeom prst="rect">
            <a:avLst/>
          </a:prstGeom>
        </p:spPr>
      </p:pic>
      <p:sp>
        <p:nvSpPr>
          <p:cNvPr id="4" name="Rectangle 3">
            <a:extLst>
              <a:ext uri="{FF2B5EF4-FFF2-40B4-BE49-F238E27FC236}">
                <a16:creationId xmlns:a16="http://schemas.microsoft.com/office/drawing/2014/main" id="{4ED02455-1C75-45F4-A53E-D18AD1B6E2DC}"/>
              </a:ext>
            </a:extLst>
          </p:cNvPr>
          <p:cNvSpPr/>
          <p:nvPr/>
        </p:nvSpPr>
        <p:spPr>
          <a:xfrm>
            <a:off x="7753351" y="1419225"/>
            <a:ext cx="1638300" cy="1724025"/>
          </a:xfrm>
          <a:prstGeom prst="rect">
            <a:avLst/>
          </a:prstGeom>
          <a:solidFill>
            <a:srgbClr val="FF0000">
              <a:alpha val="10196"/>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415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1FC32DE-5A07-5F4A-A7AF-4C5BBDE11F18}"/>
              </a:ext>
            </a:extLst>
          </p:cNvPr>
          <p:cNvSpPr>
            <a:spLocks noGrp="1"/>
          </p:cNvSpPr>
          <p:nvPr>
            <p:ph type="title"/>
          </p:nvPr>
        </p:nvSpPr>
        <p:spPr/>
        <p:txBody>
          <a:bodyPr/>
          <a:lstStyle/>
          <a:p>
            <a:r>
              <a:rPr lang="en-US" dirty="0">
                <a:latin typeface="+mn-lt"/>
              </a:rPr>
              <a:t>Learning Outcomes</a:t>
            </a:r>
          </a:p>
        </p:txBody>
      </p:sp>
      <p:sp>
        <p:nvSpPr>
          <p:cNvPr id="3" name="Content Placeholder 2">
            <a:extLst>
              <a:ext uri="{FF2B5EF4-FFF2-40B4-BE49-F238E27FC236}">
                <a16:creationId xmlns:a16="http://schemas.microsoft.com/office/drawing/2014/main" id="{26380012-EE4F-895A-2166-A4D8D8F12B5D}"/>
              </a:ext>
            </a:extLst>
          </p:cNvPr>
          <p:cNvSpPr>
            <a:spLocks noGrp="1"/>
          </p:cNvSpPr>
          <p:nvPr>
            <p:ph idx="1"/>
          </p:nvPr>
        </p:nvSpPr>
        <p:spPr>
          <a:xfrm>
            <a:off x="838200" y="1825625"/>
            <a:ext cx="9245600" cy="4667250"/>
          </a:xfrm>
        </p:spPr>
        <p:txBody>
          <a:bodyPr>
            <a:normAutofit/>
          </a:bodyPr>
          <a:lstStyle/>
          <a:p>
            <a:pPr marL="0" indent="0">
              <a:buNone/>
            </a:pPr>
            <a:r>
              <a:rPr lang="en-US" dirty="0"/>
              <a:t>The objective of these sessions is to equip learners with the skills to use data science principles and techniques in practice. </a:t>
            </a:r>
          </a:p>
          <a:p>
            <a:pPr marL="0" indent="0">
              <a:buNone/>
            </a:pPr>
            <a:endParaRPr lang="en-US" sz="1600" dirty="0"/>
          </a:p>
          <a:p>
            <a:pPr marL="0" indent="0">
              <a:buNone/>
            </a:pPr>
            <a:r>
              <a:rPr lang="en-US" dirty="0"/>
              <a:t>By the end of these sessions, you will be able to:</a:t>
            </a:r>
          </a:p>
          <a:p>
            <a:pPr marL="0" indent="0">
              <a:buNone/>
            </a:pPr>
            <a:endParaRPr lang="en-US" sz="600" dirty="0"/>
          </a:p>
          <a:p>
            <a:pPr lvl="1"/>
            <a:r>
              <a:rPr lang="en-US" dirty="0"/>
              <a:t>Understand how to develop a </a:t>
            </a:r>
            <a:r>
              <a:rPr lang="en-US" b="1" dirty="0"/>
              <a:t>shared understanding of data terms </a:t>
            </a:r>
            <a:r>
              <a:rPr lang="en-US" dirty="0"/>
              <a:t>when preparing to work with others </a:t>
            </a:r>
          </a:p>
          <a:p>
            <a:pPr lvl="1"/>
            <a:r>
              <a:rPr lang="en-US" dirty="0"/>
              <a:t>Demonstrate </a:t>
            </a:r>
            <a:r>
              <a:rPr lang="en-US" b="1" dirty="0"/>
              <a:t>agile team working </a:t>
            </a:r>
            <a:r>
              <a:rPr lang="en-US" dirty="0"/>
              <a:t>principles and methodologies in practice</a:t>
            </a:r>
          </a:p>
          <a:p>
            <a:pPr lvl="1"/>
            <a:r>
              <a:rPr lang="en-US" dirty="0"/>
              <a:t>Showcase </a:t>
            </a:r>
            <a:r>
              <a:rPr lang="en-US" b="1" dirty="0"/>
              <a:t>key data science concepts for problem-solving </a:t>
            </a:r>
            <a:r>
              <a:rPr lang="en-US" dirty="0"/>
              <a:t>as part of a group project </a:t>
            </a:r>
          </a:p>
          <a:p>
            <a:pPr lvl="1"/>
            <a:r>
              <a:rPr lang="en-US" dirty="0"/>
              <a:t>Present a </a:t>
            </a:r>
            <a:r>
              <a:rPr lang="en-US" b="1" dirty="0"/>
              <a:t>data science solution </a:t>
            </a:r>
            <a:r>
              <a:rPr lang="en-US" dirty="0"/>
              <a:t>to a range of different audiences</a:t>
            </a:r>
          </a:p>
        </p:txBody>
      </p:sp>
    </p:spTree>
    <p:extLst>
      <p:ext uri="{BB962C8B-B14F-4D97-AF65-F5344CB8AC3E}">
        <p14:creationId xmlns:p14="http://schemas.microsoft.com/office/powerpoint/2010/main" val="4265277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2EB9-BC8C-4B01-A6E2-B932138C7969}"/>
              </a:ext>
            </a:extLst>
          </p:cNvPr>
          <p:cNvSpPr>
            <a:spLocks noGrp="1"/>
          </p:cNvSpPr>
          <p:nvPr>
            <p:ph type="title"/>
          </p:nvPr>
        </p:nvSpPr>
        <p:spPr/>
        <p:txBody>
          <a:bodyPr/>
          <a:lstStyle/>
          <a:p>
            <a:r>
              <a:rPr lang="en-GB" dirty="0">
                <a:latin typeface="+mn-lt"/>
              </a:rPr>
              <a:t>Reminder: Benefits of Daily Stand-up</a:t>
            </a:r>
          </a:p>
        </p:txBody>
      </p:sp>
      <p:sp>
        <p:nvSpPr>
          <p:cNvPr id="4" name="Content Placeholder 3">
            <a:extLst>
              <a:ext uri="{FF2B5EF4-FFF2-40B4-BE49-F238E27FC236}">
                <a16:creationId xmlns:a16="http://schemas.microsoft.com/office/drawing/2014/main" id="{8E63C997-99D2-4B6B-9B77-D45C469B2CC7}"/>
              </a:ext>
            </a:extLst>
          </p:cNvPr>
          <p:cNvSpPr>
            <a:spLocks noGrp="1"/>
          </p:cNvSpPr>
          <p:nvPr>
            <p:ph idx="1"/>
          </p:nvPr>
        </p:nvSpPr>
        <p:spPr>
          <a:xfrm>
            <a:off x="838201" y="1825625"/>
            <a:ext cx="6666186" cy="4351338"/>
          </a:xfrm>
        </p:spPr>
        <p:txBody>
          <a:bodyPr>
            <a:normAutofit/>
          </a:bodyPr>
          <a:lstStyle/>
          <a:p>
            <a:r>
              <a:rPr lang="en-GB" sz="2400" dirty="0"/>
              <a:t>Keeps the workflow on track and helps identify issues sooner than later</a:t>
            </a:r>
          </a:p>
          <a:p>
            <a:r>
              <a:rPr lang="en-GB" sz="2400" dirty="0"/>
              <a:t>Increases team accountability, communication and collaboration</a:t>
            </a:r>
          </a:p>
          <a:p>
            <a:r>
              <a:rPr lang="en-GB" sz="2400" dirty="0"/>
              <a:t>Allow the team to see the ‘bigger picture’ of the sprint and stimulates team self-organisation and personal planning</a:t>
            </a:r>
          </a:p>
          <a:p>
            <a:r>
              <a:rPr lang="en-GB" sz="2400" dirty="0"/>
              <a:t>Helps team address issues and make corrections, if needed</a:t>
            </a:r>
            <a:endParaRPr lang="en-GB" sz="2200" dirty="0"/>
          </a:p>
        </p:txBody>
      </p:sp>
      <p:pic>
        <p:nvPicPr>
          <p:cNvPr id="7" name="Picture 6">
            <a:extLst>
              <a:ext uri="{FF2B5EF4-FFF2-40B4-BE49-F238E27FC236}">
                <a16:creationId xmlns:a16="http://schemas.microsoft.com/office/drawing/2014/main" id="{5D2F707D-0044-4C07-97C4-651EC3A9334F}"/>
              </a:ext>
            </a:extLst>
          </p:cNvPr>
          <p:cNvPicPr>
            <a:picLocks noChangeAspect="1"/>
          </p:cNvPicPr>
          <p:nvPr/>
        </p:nvPicPr>
        <p:blipFill>
          <a:blip r:embed="rId3">
            <a:extLst>
              <a:ext uri="{28A0092B-C50C-407E-A947-70E740481C1C}">
                <a14:useLocalDpi xmlns:a14="http://schemas.microsoft.com/office/drawing/2010/main" val="0"/>
              </a:ext>
            </a:extLst>
          </a:blip>
          <a:srcRect l="22676" r="22676"/>
          <a:stretch/>
        </p:blipFill>
        <p:spPr>
          <a:xfrm>
            <a:off x="8230803" y="1681247"/>
            <a:ext cx="2895600" cy="3532438"/>
          </a:xfrm>
          <a:prstGeom prst="rect">
            <a:avLst/>
          </a:prstGeom>
        </p:spPr>
      </p:pic>
      <p:sp>
        <p:nvSpPr>
          <p:cNvPr id="11" name="Google Shape;113;p2">
            <a:extLst>
              <a:ext uri="{FF2B5EF4-FFF2-40B4-BE49-F238E27FC236}">
                <a16:creationId xmlns:a16="http://schemas.microsoft.com/office/drawing/2014/main" id="{9A9CCA4F-BFE3-4FEE-8419-83A0D567FA45}"/>
              </a:ext>
            </a:extLst>
          </p:cNvPr>
          <p:cNvSpPr/>
          <p:nvPr/>
        </p:nvSpPr>
        <p:spPr>
          <a:xfrm>
            <a:off x="838200" y="5479856"/>
            <a:ext cx="11088944" cy="1074099"/>
          </a:xfrm>
          <a:prstGeom prst="rect">
            <a:avLst/>
          </a:prstGeom>
          <a:solidFill>
            <a:schemeClr val="accent5">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dirty="0">
                <a:solidFill>
                  <a:schemeClr val="bg1"/>
                </a:solidFill>
              </a:rPr>
              <a:t>Three questions: What did I accomplish yesterday? What will I commit to or complete today? What obstacles are preventing me from meeting my commitments?</a:t>
            </a:r>
            <a:endParaRPr dirty="0">
              <a:solidFill>
                <a:schemeClr val="bg1"/>
              </a:solidFill>
            </a:endParaRPr>
          </a:p>
        </p:txBody>
      </p:sp>
    </p:spTree>
    <p:extLst>
      <p:ext uri="{BB962C8B-B14F-4D97-AF65-F5344CB8AC3E}">
        <p14:creationId xmlns:p14="http://schemas.microsoft.com/office/powerpoint/2010/main" val="4246603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sz="3600" dirty="0">
                <a:latin typeface="+mn-lt"/>
              </a:rPr>
              <a:t>Daily Stand-up Meeting (Team:_____________)</a:t>
            </a:r>
          </a:p>
        </p:txBody>
      </p:sp>
      <p:sp>
        <p:nvSpPr>
          <p:cNvPr id="3" name="Content Placeholder 2">
            <a:extLst>
              <a:ext uri="{FF2B5EF4-FFF2-40B4-BE49-F238E27FC236}">
                <a16:creationId xmlns:a16="http://schemas.microsoft.com/office/drawing/2014/main" id="{AF1871EB-BD86-4F95-B5BE-E24631CD0557}"/>
              </a:ext>
            </a:extLst>
          </p:cNvPr>
          <p:cNvSpPr>
            <a:spLocks noGrp="1"/>
          </p:cNvSpPr>
          <p:nvPr>
            <p:ph idx="1"/>
          </p:nvPr>
        </p:nvSpPr>
        <p:spPr>
          <a:xfrm>
            <a:off x="838200" y="1825625"/>
            <a:ext cx="10637520" cy="4799764"/>
          </a:xfrm>
        </p:spPr>
        <p:txBody>
          <a:bodyPr/>
          <a:lstStyle/>
          <a:p>
            <a:pPr marL="0" indent="0">
              <a:buNone/>
            </a:pPr>
            <a:r>
              <a:rPr lang="en-GB" b="1" dirty="0"/>
              <a:t>What did we accomplish yesterday/last sprint? </a:t>
            </a:r>
          </a:p>
          <a:p>
            <a:pPr marL="0" indent="0">
              <a:buNone/>
            </a:pPr>
            <a:endParaRPr lang="en-GB" sz="2000" b="1" dirty="0"/>
          </a:p>
          <a:p>
            <a:pPr marL="0" indent="0">
              <a:buNone/>
            </a:pPr>
            <a:endParaRPr lang="en-GB" sz="2000" b="1" dirty="0"/>
          </a:p>
          <a:p>
            <a:pPr marL="0" indent="0">
              <a:buNone/>
            </a:pPr>
            <a:r>
              <a:rPr lang="en-GB" b="1" dirty="0"/>
              <a:t>What will we commit to, or complete, today? </a:t>
            </a:r>
          </a:p>
          <a:p>
            <a:pPr marL="0" indent="0">
              <a:buNone/>
            </a:pPr>
            <a:endParaRPr lang="en-GB" sz="2000" b="1" dirty="0"/>
          </a:p>
          <a:p>
            <a:pPr marL="0" indent="0">
              <a:buNone/>
            </a:pPr>
            <a:endParaRPr lang="en-GB" sz="2000" b="1" dirty="0"/>
          </a:p>
          <a:p>
            <a:pPr marL="0" indent="0">
              <a:buNone/>
            </a:pPr>
            <a:r>
              <a:rPr lang="en-GB" b="1" dirty="0"/>
              <a:t>What impediments or obstacles are preventing me from meeting commitments?</a:t>
            </a:r>
          </a:p>
          <a:p>
            <a:pPr marL="0" indent="0">
              <a:buNone/>
            </a:pPr>
            <a:endParaRPr lang="en-GB" sz="2000" b="1" dirty="0"/>
          </a:p>
          <a:p>
            <a:pPr marL="0" indent="0">
              <a:buNone/>
            </a:pPr>
            <a:endParaRPr lang="en-GB" sz="2000" b="1" dirty="0"/>
          </a:p>
          <a:p>
            <a:pPr marL="0" indent="0">
              <a:buNone/>
            </a:pPr>
            <a:endParaRPr lang="en-GB" sz="2000" b="1" dirty="0"/>
          </a:p>
        </p:txBody>
      </p:sp>
    </p:spTree>
    <p:extLst>
      <p:ext uri="{BB962C8B-B14F-4D97-AF65-F5344CB8AC3E}">
        <p14:creationId xmlns:p14="http://schemas.microsoft.com/office/powerpoint/2010/main" val="34816879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Scrum Framework</a:t>
            </a:r>
          </a:p>
        </p:txBody>
      </p:sp>
      <p:pic>
        <p:nvPicPr>
          <p:cNvPr id="9" name="Picture 8">
            <a:extLst>
              <a:ext uri="{FF2B5EF4-FFF2-40B4-BE49-F238E27FC236}">
                <a16:creationId xmlns:a16="http://schemas.microsoft.com/office/drawing/2014/main" id="{A6DFFC5E-D72C-45AC-A70F-DCE702C6D3E1}"/>
              </a:ext>
            </a:extLst>
          </p:cNvPr>
          <p:cNvPicPr>
            <a:picLocks noChangeAspect="1"/>
          </p:cNvPicPr>
          <p:nvPr/>
        </p:nvPicPr>
        <p:blipFill>
          <a:blip r:embed="rId2"/>
          <a:stretch>
            <a:fillRect/>
          </a:stretch>
        </p:blipFill>
        <p:spPr>
          <a:xfrm>
            <a:off x="838200" y="1565199"/>
            <a:ext cx="8924925" cy="4998550"/>
          </a:xfrm>
          <a:prstGeom prst="rect">
            <a:avLst/>
          </a:prstGeom>
        </p:spPr>
      </p:pic>
      <p:sp>
        <p:nvSpPr>
          <p:cNvPr id="4" name="Rectangle 3">
            <a:extLst>
              <a:ext uri="{FF2B5EF4-FFF2-40B4-BE49-F238E27FC236}">
                <a16:creationId xmlns:a16="http://schemas.microsoft.com/office/drawing/2014/main" id="{4ED02455-1C75-45F4-A53E-D18AD1B6E2DC}"/>
              </a:ext>
            </a:extLst>
          </p:cNvPr>
          <p:cNvSpPr/>
          <p:nvPr/>
        </p:nvSpPr>
        <p:spPr>
          <a:xfrm>
            <a:off x="4267200" y="1565199"/>
            <a:ext cx="3834063" cy="4049538"/>
          </a:xfrm>
          <a:prstGeom prst="rect">
            <a:avLst/>
          </a:prstGeom>
          <a:solidFill>
            <a:srgbClr val="FF0000">
              <a:alpha val="10196"/>
            </a:srgb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8508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Agile Team: Sprint</a:t>
            </a:r>
          </a:p>
        </p:txBody>
      </p:sp>
      <p:pic>
        <p:nvPicPr>
          <p:cNvPr id="5" name="Picture 4" descr="A group of people sitting around a table with laptops&#10;&#10;Description automatically generated with medium confidence">
            <a:extLst>
              <a:ext uri="{FF2B5EF4-FFF2-40B4-BE49-F238E27FC236}">
                <a16:creationId xmlns:a16="http://schemas.microsoft.com/office/drawing/2014/main" id="{317D8559-8E8A-4A5C-934D-B7749EB7B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347" y="1851109"/>
            <a:ext cx="6521116" cy="4347411"/>
          </a:xfrm>
          <a:prstGeom prst="rect">
            <a:avLst/>
          </a:prstGeom>
        </p:spPr>
      </p:pic>
      <p:sp>
        <p:nvSpPr>
          <p:cNvPr id="7" name="Content Placeholder 3">
            <a:extLst>
              <a:ext uri="{FF2B5EF4-FFF2-40B4-BE49-F238E27FC236}">
                <a16:creationId xmlns:a16="http://schemas.microsoft.com/office/drawing/2014/main" id="{AA675E2C-DC71-49E9-9489-F427B49CB9D2}"/>
              </a:ext>
            </a:extLst>
          </p:cNvPr>
          <p:cNvSpPr>
            <a:spLocks noGrp="1"/>
          </p:cNvSpPr>
          <p:nvPr>
            <p:ph idx="1"/>
          </p:nvPr>
        </p:nvSpPr>
        <p:spPr>
          <a:xfrm>
            <a:off x="838201" y="1825625"/>
            <a:ext cx="3445041" cy="4351338"/>
          </a:xfrm>
        </p:spPr>
        <p:txBody>
          <a:bodyPr>
            <a:normAutofit/>
          </a:bodyPr>
          <a:lstStyle/>
          <a:p>
            <a:pPr marL="0" indent="0">
              <a:buNone/>
            </a:pPr>
            <a:endParaRPr lang="en-GB" dirty="0"/>
          </a:p>
          <a:p>
            <a:pPr marL="0" indent="0">
              <a:buNone/>
            </a:pPr>
            <a:r>
              <a:rPr lang="en-GB" dirty="0"/>
              <a:t>Set your group tasks and get to work.</a:t>
            </a:r>
          </a:p>
          <a:p>
            <a:pPr marL="0" indent="0">
              <a:buNone/>
            </a:pPr>
            <a:endParaRPr lang="en-GB" dirty="0"/>
          </a:p>
          <a:p>
            <a:pPr marL="0" indent="0">
              <a:buNone/>
            </a:pPr>
            <a:r>
              <a:rPr lang="en-GB" dirty="0"/>
              <a:t>You have until </a:t>
            </a:r>
            <a:r>
              <a:rPr lang="en-GB" b="1" dirty="0"/>
              <a:t>Tuesday lunch </a:t>
            </a:r>
            <a:r>
              <a:rPr lang="en-GB" dirty="0"/>
              <a:t>to </a:t>
            </a:r>
            <a:r>
              <a:rPr lang="en-GB" b="1" dirty="0"/>
              <a:t>prepare your dashboard</a:t>
            </a:r>
            <a:r>
              <a:rPr lang="en-GB" dirty="0"/>
              <a:t>.</a:t>
            </a:r>
          </a:p>
        </p:txBody>
      </p:sp>
    </p:spTree>
    <p:extLst>
      <p:ext uri="{BB962C8B-B14F-4D97-AF65-F5344CB8AC3E}">
        <p14:creationId xmlns:p14="http://schemas.microsoft.com/office/powerpoint/2010/main" val="24443774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5FE5-0302-4E45-AF76-0A116F40B2FB}"/>
              </a:ext>
            </a:extLst>
          </p:cNvPr>
          <p:cNvSpPr>
            <a:spLocks noGrp="1"/>
          </p:cNvSpPr>
          <p:nvPr>
            <p:ph type="title"/>
          </p:nvPr>
        </p:nvSpPr>
        <p:spPr/>
        <p:txBody>
          <a:bodyPr>
            <a:normAutofit/>
          </a:bodyPr>
          <a:lstStyle/>
          <a:p>
            <a:r>
              <a:rPr lang="en-GB" dirty="0">
                <a:latin typeface="+mn-lt"/>
              </a:rPr>
              <a:t>Scrum Master: Track Daily Progress</a:t>
            </a:r>
          </a:p>
        </p:txBody>
      </p:sp>
      <p:pic>
        <p:nvPicPr>
          <p:cNvPr id="5" name="Picture 4">
            <a:extLst>
              <a:ext uri="{FF2B5EF4-FFF2-40B4-BE49-F238E27FC236}">
                <a16:creationId xmlns:a16="http://schemas.microsoft.com/office/drawing/2014/main" id="{317D8559-8E8A-4A5C-934D-B7749EB7BAC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60167" y="2238992"/>
            <a:ext cx="3942347" cy="1271861"/>
          </a:xfrm>
          <a:prstGeom prst="rect">
            <a:avLst/>
          </a:prstGeom>
        </p:spPr>
      </p:pic>
      <p:sp>
        <p:nvSpPr>
          <p:cNvPr id="7" name="Content Placeholder 3">
            <a:extLst>
              <a:ext uri="{FF2B5EF4-FFF2-40B4-BE49-F238E27FC236}">
                <a16:creationId xmlns:a16="http://schemas.microsoft.com/office/drawing/2014/main" id="{AA675E2C-DC71-49E9-9489-F427B49CB9D2}"/>
              </a:ext>
            </a:extLst>
          </p:cNvPr>
          <p:cNvSpPr>
            <a:spLocks noGrp="1"/>
          </p:cNvSpPr>
          <p:nvPr>
            <p:ph idx="1"/>
          </p:nvPr>
        </p:nvSpPr>
        <p:spPr>
          <a:xfrm>
            <a:off x="838201" y="1825625"/>
            <a:ext cx="3445041" cy="4351338"/>
          </a:xfrm>
        </p:spPr>
        <p:txBody>
          <a:bodyPr>
            <a:normAutofit fontScale="92500" lnSpcReduction="20000"/>
          </a:bodyPr>
          <a:lstStyle/>
          <a:p>
            <a:pPr marL="0" indent="0">
              <a:buNone/>
            </a:pPr>
            <a:r>
              <a:rPr lang="en-GB" dirty="0"/>
              <a:t>As you and your team complete tasks, you are also responsible for compiling a </a:t>
            </a:r>
            <a:r>
              <a:rPr lang="en-GB" b="1" dirty="0">
                <a:hlinkClick r:id="rId3"/>
              </a:rPr>
              <a:t>burndown chart</a:t>
            </a:r>
            <a:r>
              <a:rPr lang="en-GB" dirty="0"/>
              <a:t> in scrum. </a:t>
            </a:r>
          </a:p>
          <a:p>
            <a:pPr marL="0" indent="0">
              <a:buNone/>
            </a:pPr>
            <a:endParaRPr lang="en-GB" dirty="0"/>
          </a:p>
          <a:p>
            <a:pPr marL="0" indent="0">
              <a:buNone/>
            </a:pPr>
            <a:r>
              <a:rPr lang="en-GB" dirty="0"/>
              <a:t>You have until </a:t>
            </a:r>
            <a:r>
              <a:rPr lang="en-GB" b="1" dirty="0"/>
              <a:t>Tuesday afternoon </a:t>
            </a:r>
            <a:r>
              <a:rPr lang="en-GB" dirty="0"/>
              <a:t>to </a:t>
            </a:r>
            <a:r>
              <a:rPr lang="en-GB" b="1" dirty="0"/>
              <a:t>prepare your burndown chart </a:t>
            </a:r>
            <a:r>
              <a:rPr lang="en-GB" dirty="0"/>
              <a:t>and include this as part of your </a:t>
            </a:r>
            <a:r>
              <a:rPr lang="en-GB" b="1" dirty="0"/>
              <a:t>final</a:t>
            </a:r>
            <a:r>
              <a:rPr lang="en-GB" dirty="0"/>
              <a:t> </a:t>
            </a:r>
            <a:r>
              <a:rPr lang="en-GB" b="1" dirty="0"/>
              <a:t>presentation </a:t>
            </a:r>
            <a:r>
              <a:rPr lang="en-GB" dirty="0"/>
              <a:t>to the rest of the group.</a:t>
            </a:r>
          </a:p>
        </p:txBody>
      </p:sp>
      <p:pic>
        <p:nvPicPr>
          <p:cNvPr id="4" name="Picture 3" descr="Chart, line chart&#10;&#10;Description automatically generated">
            <a:extLst>
              <a:ext uri="{FF2B5EF4-FFF2-40B4-BE49-F238E27FC236}">
                <a16:creationId xmlns:a16="http://schemas.microsoft.com/office/drawing/2014/main" id="{358F4559-4971-4684-9DD3-00329FC26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983077"/>
            <a:ext cx="4070683" cy="2488148"/>
          </a:xfrm>
          <a:prstGeom prst="rect">
            <a:avLst/>
          </a:prstGeom>
        </p:spPr>
      </p:pic>
    </p:spTree>
    <p:extLst>
      <p:ext uri="{BB962C8B-B14F-4D97-AF65-F5344CB8AC3E}">
        <p14:creationId xmlns:p14="http://schemas.microsoft.com/office/powerpoint/2010/main" val="17398310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EEAB26-58C8-4B60-A570-FE753FCE5525}"/>
              </a:ext>
            </a:extLst>
          </p:cNvPr>
          <p:cNvSpPr>
            <a:spLocks noGrp="1"/>
          </p:cNvSpPr>
          <p:nvPr>
            <p:ph type="title"/>
          </p:nvPr>
        </p:nvSpPr>
        <p:spPr/>
        <p:txBody>
          <a:bodyPr/>
          <a:lstStyle/>
          <a:p>
            <a:r>
              <a:rPr lang="en-GB" dirty="0">
                <a:latin typeface="+mn-lt"/>
              </a:rPr>
              <a:t>Schedule Overview &amp; Planner (Summer)</a:t>
            </a:r>
          </a:p>
        </p:txBody>
      </p:sp>
      <p:graphicFrame>
        <p:nvGraphicFramePr>
          <p:cNvPr id="10" name="Table 10">
            <a:extLst>
              <a:ext uri="{FF2B5EF4-FFF2-40B4-BE49-F238E27FC236}">
                <a16:creationId xmlns:a16="http://schemas.microsoft.com/office/drawing/2014/main" id="{76CA7713-AB55-41ED-AA62-8CB48DE19A70}"/>
              </a:ext>
            </a:extLst>
          </p:cNvPr>
          <p:cNvGraphicFramePr>
            <a:graphicFrameLocks noGrp="1"/>
          </p:cNvGraphicFramePr>
          <p:nvPr>
            <p:extLst>
              <p:ext uri="{D42A27DB-BD31-4B8C-83A1-F6EECF244321}">
                <p14:modId xmlns:p14="http://schemas.microsoft.com/office/powerpoint/2010/main" val="1098760918"/>
              </p:ext>
            </p:extLst>
          </p:nvPr>
        </p:nvGraphicFramePr>
        <p:xfrm>
          <a:off x="838200" y="1769530"/>
          <a:ext cx="10515598" cy="4723345"/>
        </p:xfrm>
        <a:graphic>
          <a:graphicData uri="http://schemas.openxmlformats.org/drawingml/2006/table">
            <a:tbl>
              <a:tblPr firstRow="1" bandRow="1">
                <a:tableStyleId>{3B4B98B0-60AC-42C2-AFA5-B58CD77FA1E5}</a:tableStyleId>
              </a:tblPr>
              <a:tblGrid>
                <a:gridCol w="409575">
                  <a:extLst>
                    <a:ext uri="{9D8B030D-6E8A-4147-A177-3AD203B41FA5}">
                      <a16:colId xmlns:a16="http://schemas.microsoft.com/office/drawing/2014/main" val="3079905529"/>
                    </a:ext>
                  </a:extLst>
                </a:gridCol>
                <a:gridCol w="981075">
                  <a:extLst>
                    <a:ext uri="{9D8B030D-6E8A-4147-A177-3AD203B41FA5}">
                      <a16:colId xmlns:a16="http://schemas.microsoft.com/office/drawing/2014/main" val="2448814629"/>
                    </a:ext>
                  </a:extLst>
                </a:gridCol>
                <a:gridCol w="2281237">
                  <a:extLst>
                    <a:ext uri="{9D8B030D-6E8A-4147-A177-3AD203B41FA5}">
                      <a16:colId xmlns:a16="http://schemas.microsoft.com/office/drawing/2014/main" val="4134171454"/>
                    </a:ext>
                  </a:extLst>
                </a:gridCol>
                <a:gridCol w="2281237">
                  <a:extLst>
                    <a:ext uri="{9D8B030D-6E8A-4147-A177-3AD203B41FA5}">
                      <a16:colId xmlns:a16="http://schemas.microsoft.com/office/drawing/2014/main" val="2863795018"/>
                    </a:ext>
                  </a:extLst>
                </a:gridCol>
                <a:gridCol w="2281237">
                  <a:extLst>
                    <a:ext uri="{9D8B030D-6E8A-4147-A177-3AD203B41FA5}">
                      <a16:colId xmlns:a16="http://schemas.microsoft.com/office/drawing/2014/main" val="3220896782"/>
                    </a:ext>
                  </a:extLst>
                </a:gridCol>
                <a:gridCol w="2281237">
                  <a:extLst>
                    <a:ext uri="{9D8B030D-6E8A-4147-A177-3AD203B41FA5}">
                      <a16:colId xmlns:a16="http://schemas.microsoft.com/office/drawing/2014/main" val="1885980471"/>
                    </a:ext>
                  </a:extLst>
                </a:gridCol>
              </a:tblGrid>
              <a:tr h="490009">
                <a:tc>
                  <a:txBody>
                    <a:bodyPr/>
                    <a:lstStyle/>
                    <a:p>
                      <a:endParaRPr lang="en-GB"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GB" dirty="0"/>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32294092"/>
                  </a:ext>
                </a:extLst>
              </a:tr>
              <a:tr h="1058334">
                <a:tc rowSpan="2">
                  <a:txBody>
                    <a:bodyPr/>
                    <a:lstStyle/>
                    <a:p>
                      <a:pPr algn="ctr"/>
                      <a:r>
                        <a:rPr lang="en-GB" b="1" dirty="0"/>
                        <a:t>WEEK 1</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GB" b="1" dirty="0">
                          <a:solidFill>
                            <a:schemeClr val="tx1"/>
                          </a:solidFill>
                        </a:rPr>
                        <a:t>Data Terms and Jargon Busting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Individual Contributions and Team Selection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Sprint A: </a:t>
                      </a:r>
                      <a:r>
                        <a:rPr lang="en-GB" b="1" dirty="0">
                          <a:solidFill>
                            <a:schemeClr val="tx1"/>
                          </a:solidFill>
                        </a:rPr>
                        <a:t>Task</a:t>
                      </a:r>
                      <a:r>
                        <a:rPr lang="en-GB" sz="1800" b="1" kern="1200" dirty="0">
                          <a:solidFill>
                            <a:schemeClr val="tx1"/>
                          </a:solidFill>
                          <a:latin typeface="+mn-lt"/>
                          <a:ea typeface="+mn-ea"/>
                          <a:cs typeface="+mn-cs"/>
                        </a:rPr>
                        <a:t> 1 Proposal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algn="ctr" defTabSz="914400" rtl="0" eaLnBrk="1" latinLnBrk="0" hangingPunct="1"/>
                      <a:r>
                        <a:rPr lang="en-GB" b="1" dirty="0">
                          <a:solidFill>
                            <a:schemeClr val="tx1"/>
                          </a:solidFill>
                        </a:rPr>
                        <a:t>PowerBi Workshop</a:t>
                      </a:r>
                      <a:endParaRPr lang="en-GB" sz="1800" b="1" kern="1200" dirty="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3346213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GB" sz="1800" b="1" dirty="0">
                          <a:solidFill>
                            <a:schemeClr val="tx1"/>
                          </a:solidFill>
                        </a:rPr>
                        <a:t>London Datastore Capstone Project launch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tc>
                  <a:txBody>
                    <a:bodyPr/>
                    <a:lstStyle/>
                    <a:p>
                      <a:pPr algn="ctr"/>
                      <a:r>
                        <a:rPr lang="en-GB" b="1" dirty="0">
                          <a:solidFill>
                            <a:schemeClr val="tx1"/>
                          </a:solidFill>
                        </a:rPr>
                        <a:t>Introduction to Agile Teams Methodology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tc>
                  <a:txBody>
                    <a:bodyPr/>
                    <a:lstStyle/>
                    <a:p>
                      <a:pPr marL="0" algn="ctr" defTabSz="914400" rtl="0" eaLnBrk="1" latinLnBrk="0" hangingPunct="1"/>
                      <a:r>
                        <a:rPr lang="en-GB" sz="1800" b="1" dirty="0">
                          <a:solidFill>
                            <a:schemeClr val="tx1"/>
                          </a:solidFill>
                        </a:rPr>
                        <a:t>Task</a:t>
                      </a:r>
                      <a:r>
                        <a:rPr lang="en-GB" sz="1800" b="1" kern="1200" dirty="0">
                          <a:solidFill>
                            <a:schemeClr val="tx1"/>
                          </a:solidFill>
                          <a:latin typeface="+mn-lt"/>
                          <a:ea typeface="+mn-ea"/>
                          <a:cs typeface="+mn-cs"/>
                        </a:rPr>
                        <a:t> 1 Group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Modelling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778697352"/>
                  </a:ext>
                </a:extLst>
              </a:tr>
              <a:tr h="1058334">
                <a:tc rowSpan="2">
                  <a:txBody>
                    <a:bodyPr/>
                    <a:lstStyle/>
                    <a:p>
                      <a:pPr algn="ctr"/>
                      <a:r>
                        <a:rPr lang="en-GB" b="1" dirty="0"/>
                        <a:t>WEEK 2</a:t>
                      </a:r>
                    </a:p>
                  </a:txBody>
                  <a:tcPr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C: Task 3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Prepare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Final Solution Presentation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51359358"/>
                  </a:ext>
                </a:extLst>
              </a:tr>
              <a:tr h="1058334">
                <a:tc vMerge="1">
                  <a:txBody>
                    <a:bodyPr/>
                    <a:lstStyle/>
                    <a:p>
                      <a:endParaRPr lang="en-GB"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GB" b="1" dirty="0"/>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Sprint B: Task 2 </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Creation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Data Storytelling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tx1"/>
                          </a:solidFill>
                        </a:rPr>
                        <a:t>Using Raw Data in Industry/Sector + Guest Speaker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kern="1200" dirty="0">
                          <a:solidFill>
                            <a:schemeClr val="tx1"/>
                          </a:solidFill>
                          <a:latin typeface="+mn-lt"/>
                          <a:ea typeface="+mn-ea"/>
                          <a:cs typeface="+mn-cs"/>
                        </a:rPr>
                        <a:t>Self-Reflection and Project Wrap-Up Workshop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499521468"/>
                  </a:ext>
                </a:extLst>
              </a:tr>
            </a:tbl>
          </a:graphicData>
        </a:graphic>
      </p:graphicFrame>
    </p:spTree>
    <p:extLst>
      <p:ext uri="{BB962C8B-B14F-4D97-AF65-F5344CB8AC3E}">
        <p14:creationId xmlns:p14="http://schemas.microsoft.com/office/powerpoint/2010/main" val="37598242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82134" y="564444"/>
            <a:ext cx="9701908" cy="110631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 sz="4000" dirty="0">
                <a:solidFill>
                  <a:srgbClr val="000000"/>
                </a:solidFill>
                <a:ea typeface="Gill Sans"/>
                <a:cs typeface="Gill Sans"/>
              </a:rPr>
              <a:t>Colour Harmony</a:t>
            </a:r>
          </a:p>
        </p:txBody>
      </p:sp>
      <p:sp>
        <p:nvSpPr>
          <p:cNvPr id="6" name="Google Shape;86;p11">
            <a:extLst>
              <a:ext uri="{FF2B5EF4-FFF2-40B4-BE49-F238E27FC236}">
                <a16:creationId xmlns:a16="http://schemas.microsoft.com/office/drawing/2014/main" id="{F564C5C8-DFA2-E535-26BF-3E1C7D9AAC6B}"/>
              </a:ext>
            </a:extLst>
          </p:cNvPr>
          <p:cNvSpPr txBox="1"/>
          <p:nvPr/>
        </p:nvSpPr>
        <p:spPr>
          <a:xfrm>
            <a:off x="982134" y="2235199"/>
            <a:ext cx="5258245" cy="424345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Clr>
                <a:srgbClr val="000000"/>
              </a:buClr>
            </a:pPr>
            <a:r>
              <a:rPr lang="en-GB" sz="2000" dirty="0">
                <a:ea typeface="Gill Sans"/>
                <a:cs typeface="Gill Sans"/>
              </a:rPr>
              <a:t>Colour harmony refers to the principle that certain colours, when used in combination, can create visual contrast or cohesion. </a:t>
            </a:r>
          </a:p>
          <a:p>
            <a:pPr algn="just">
              <a:buClr>
                <a:srgbClr val="000000"/>
              </a:buClr>
            </a:pPr>
            <a:endParaRPr lang="en-GB" sz="2000" dirty="0">
              <a:ea typeface="Gill Sans"/>
              <a:cs typeface="Gill Sans"/>
            </a:endParaRPr>
          </a:p>
          <a:p>
            <a:pPr algn="just">
              <a:buClr>
                <a:srgbClr val="000000"/>
              </a:buClr>
            </a:pPr>
            <a:r>
              <a:rPr lang="en-GB" sz="2000" dirty="0">
                <a:ea typeface="Gill Sans"/>
                <a:cs typeface="Gill Sans"/>
              </a:rPr>
              <a:t>As a data practitioner, you should examine how you can use the colour wheel and colour harmony to make smart palette decisions. </a:t>
            </a:r>
          </a:p>
          <a:p>
            <a:pPr algn="just">
              <a:buClr>
                <a:srgbClr val="000000"/>
              </a:buClr>
            </a:pPr>
            <a:endParaRPr lang="en-GB" sz="2000" dirty="0">
              <a:ea typeface="Gill Sans"/>
              <a:cs typeface="Gill Sans"/>
            </a:endParaRPr>
          </a:p>
          <a:p>
            <a:pPr algn="just">
              <a:buClr>
                <a:srgbClr val="000000"/>
              </a:buClr>
            </a:pPr>
            <a:r>
              <a:rPr lang="en-GB" sz="2000" dirty="0">
                <a:ea typeface="Gill Sans"/>
                <a:cs typeface="Gill Sans"/>
              </a:rPr>
              <a:t>Depending on what kind of story you want to tell with your data, you can use different arrangements to maximize the impact.</a:t>
            </a:r>
            <a:endParaRPr lang="en-GB" sz="2000" dirty="0">
              <a:ea typeface="Gill Sans"/>
              <a:cs typeface="Gill Sans"/>
              <a:sym typeface="Gill Sans"/>
            </a:endParaRPr>
          </a:p>
        </p:txBody>
      </p:sp>
      <p:pic>
        <p:nvPicPr>
          <p:cNvPr id="6146" name="Picture 2" descr="six different types of color pairings shown in color wheels, monochromatic, analogous, complementary, split-complimentary, triad, and tetradic">
            <a:extLst>
              <a:ext uri="{FF2B5EF4-FFF2-40B4-BE49-F238E27FC236}">
                <a16:creationId xmlns:a16="http://schemas.microsoft.com/office/drawing/2014/main" id="{0728A8C0-771A-4ED8-8D6F-6F106BBF7C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53" r="14210"/>
          <a:stretch/>
        </p:blipFill>
        <p:spPr bwMode="auto">
          <a:xfrm>
            <a:off x="6653908" y="2449617"/>
            <a:ext cx="455595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610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25690" y="564444"/>
            <a:ext cx="9758352" cy="998545"/>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 sz="4000" dirty="0">
                <a:solidFill>
                  <a:srgbClr val="000000"/>
                </a:solidFill>
                <a:ea typeface="Gill Sans"/>
                <a:cs typeface="Gill Sans"/>
              </a:rPr>
              <a:t>Colour Schemes</a:t>
            </a:r>
          </a:p>
        </p:txBody>
      </p:sp>
      <p:sp>
        <p:nvSpPr>
          <p:cNvPr id="6" name="Google Shape;86;p11">
            <a:extLst>
              <a:ext uri="{FF2B5EF4-FFF2-40B4-BE49-F238E27FC236}">
                <a16:creationId xmlns:a16="http://schemas.microsoft.com/office/drawing/2014/main" id="{F564C5C8-DFA2-E535-26BF-3E1C7D9AAC6B}"/>
              </a:ext>
            </a:extLst>
          </p:cNvPr>
          <p:cNvSpPr txBox="1"/>
          <p:nvPr/>
        </p:nvSpPr>
        <p:spPr>
          <a:xfrm>
            <a:off x="925690" y="2144889"/>
            <a:ext cx="5847643" cy="433376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Clr>
                <a:srgbClr val="000000"/>
              </a:buClr>
            </a:pPr>
            <a:r>
              <a:rPr lang="en-GB" sz="2000" dirty="0">
                <a:solidFill>
                  <a:schemeClr val="accent2"/>
                </a:solidFill>
                <a:ea typeface="Gill Sans"/>
                <a:cs typeface="Gill Sans"/>
              </a:rPr>
              <a:t>Monochromatic palette (one-colour) </a:t>
            </a:r>
            <a:r>
              <a:rPr lang="en-GB" sz="2000" dirty="0">
                <a:ea typeface="Gill Sans"/>
                <a:cs typeface="Gill Sans"/>
              </a:rPr>
              <a:t>is best for scenarios where you intention is to suggest data is sequential or varies in degree instead of kind. </a:t>
            </a:r>
          </a:p>
          <a:p>
            <a:pPr algn="just">
              <a:buClr>
                <a:srgbClr val="000000"/>
              </a:buClr>
            </a:pPr>
            <a:endParaRPr lang="en-GB" sz="2000" dirty="0">
              <a:ea typeface="Gill Sans"/>
              <a:cs typeface="Gill Sans"/>
            </a:endParaRPr>
          </a:p>
          <a:p>
            <a:pPr algn="just">
              <a:buClr>
                <a:srgbClr val="000000"/>
              </a:buClr>
            </a:pPr>
            <a:r>
              <a:rPr lang="en-GB" sz="2000" dirty="0">
                <a:solidFill>
                  <a:schemeClr val="accent2"/>
                </a:solidFill>
                <a:ea typeface="Gill Sans"/>
                <a:cs typeface="Gill Sans"/>
              </a:rPr>
              <a:t>Analogous pairings</a:t>
            </a:r>
            <a:r>
              <a:rPr lang="en-GB" sz="2000" dirty="0">
                <a:ea typeface="Gill Sans"/>
                <a:cs typeface="Gill Sans"/>
              </a:rPr>
              <a:t>, colours that sit beside each other on the colour wheel, provide a more varied alternative for sequential data visualisation (whilst remaining separate form one another visually). This is helpful in visualising different data points. </a:t>
            </a:r>
          </a:p>
          <a:p>
            <a:pPr algn="just">
              <a:buClr>
                <a:srgbClr val="000000"/>
              </a:buClr>
            </a:pPr>
            <a:endParaRPr lang="en-GB" sz="2000" dirty="0">
              <a:ea typeface="Gill Sans"/>
              <a:cs typeface="Gill Sans"/>
            </a:endParaRPr>
          </a:p>
          <a:p>
            <a:pPr algn="just">
              <a:buClr>
                <a:srgbClr val="000000"/>
              </a:buClr>
            </a:pPr>
            <a:r>
              <a:rPr lang="en-GB" sz="2000" dirty="0">
                <a:solidFill>
                  <a:schemeClr val="accent2"/>
                </a:solidFill>
                <a:ea typeface="Gill Sans"/>
                <a:cs typeface="Gill Sans"/>
              </a:rPr>
              <a:t>Complimentary pairings </a:t>
            </a:r>
            <a:r>
              <a:rPr lang="en-GB" sz="2000" dirty="0">
                <a:ea typeface="Gill Sans"/>
                <a:cs typeface="Gill Sans"/>
              </a:rPr>
              <a:t>are counterparts that represent strongest possible contrast. This is easy shortcut to give perception they are opposing, i.e. ‘positive’ and ‘negative’. </a:t>
            </a:r>
            <a:endParaRPr lang="en-GB" sz="2000" dirty="0">
              <a:ea typeface="Gill Sans"/>
              <a:cs typeface="Gill Sans"/>
              <a:sym typeface="Gill Sans"/>
            </a:endParaRPr>
          </a:p>
        </p:txBody>
      </p:sp>
      <p:pic>
        <p:nvPicPr>
          <p:cNvPr id="7170" name="Picture 2" descr="six different graphs all using monochromatic color schemes">
            <a:extLst>
              <a:ext uri="{FF2B5EF4-FFF2-40B4-BE49-F238E27FC236}">
                <a16:creationId xmlns:a16="http://schemas.microsoft.com/office/drawing/2014/main" id="{370E7FC0-7EE9-4122-B0F5-82F83C830C7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0022" b="9494"/>
          <a:stretch/>
        </p:blipFill>
        <p:spPr bwMode="auto">
          <a:xfrm>
            <a:off x="7334997" y="1598378"/>
            <a:ext cx="3931313" cy="169693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example of data being shown using similar color schemes">
            <a:extLst>
              <a:ext uri="{FF2B5EF4-FFF2-40B4-BE49-F238E27FC236}">
                <a16:creationId xmlns:a16="http://schemas.microsoft.com/office/drawing/2014/main" id="{A2905E6D-3C5D-4390-AAD3-0B5EC564A46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b="25434"/>
          <a:stretch/>
        </p:blipFill>
        <p:spPr bwMode="auto">
          <a:xfrm>
            <a:off x="7447887" y="3542367"/>
            <a:ext cx="3931314" cy="142563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data viz example with a complimentary color palette">
            <a:extLst>
              <a:ext uri="{FF2B5EF4-FFF2-40B4-BE49-F238E27FC236}">
                <a16:creationId xmlns:a16="http://schemas.microsoft.com/office/drawing/2014/main" id="{69CFA891-84B9-4A97-9698-1DB4E5A5A6D5}"/>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334996" y="5195888"/>
            <a:ext cx="3931313" cy="1560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154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70844" y="587021"/>
            <a:ext cx="9713197" cy="975967"/>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 sz="4000" dirty="0">
                <a:solidFill>
                  <a:srgbClr val="000000"/>
                </a:solidFill>
                <a:ea typeface="Gill Sans"/>
                <a:cs typeface="Gill Sans"/>
              </a:rPr>
              <a:t>Colour Pallette</a:t>
            </a:r>
          </a:p>
        </p:txBody>
      </p:sp>
      <p:sp>
        <p:nvSpPr>
          <p:cNvPr id="6" name="Google Shape;86;p11">
            <a:extLst>
              <a:ext uri="{FF2B5EF4-FFF2-40B4-BE49-F238E27FC236}">
                <a16:creationId xmlns:a16="http://schemas.microsoft.com/office/drawing/2014/main" id="{F564C5C8-DFA2-E535-26BF-3E1C7D9AAC6B}"/>
              </a:ext>
            </a:extLst>
          </p:cNvPr>
          <p:cNvSpPr txBox="1"/>
          <p:nvPr/>
        </p:nvSpPr>
        <p:spPr>
          <a:xfrm>
            <a:off x="970844" y="1952977"/>
            <a:ext cx="5542251" cy="4525675"/>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buClr>
                <a:srgbClr val="000000"/>
              </a:buClr>
            </a:pPr>
            <a:r>
              <a:rPr lang="en-GB" dirty="0">
                <a:solidFill>
                  <a:schemeClr val="accent2"/>
                </a:solidFill>
                <a:ea typeface="Gill Sans"/>
                <a:cs typeface="Gill Sans"/>
              </a:rPr>
              <a:t>Qualitative palette </a:t>
            </a:r>
            <a:r>
              <a:rPr lang="en-GB" dirty="0">
                <a:ea typeface="Gill Sans"/>
                <a:cs typeface="Gill Sans"/>
              </a:rPr>
              <a:t>is used when a variable is categorical in nature, i.e. distinct labels without ordering. The colours assigned need to be distinct. </a:t>
            </a:r>
          </a:p>
          <a:p>
            <a:pPr algn="just">
              <a:buClr>
                <a:srgbClr val="000000"/>
              </a:buClr>
            </a:pPr>
            <a:endParaRPr lang="en-GB" dirty="0">
              <a:ea typeface="Gill Sans"/>
              <a:cs typeface="Gill Sans"/>
            </a:endParaRPr>
          </a:p>
          <a:p>
            <a:pPr algn="just">
              <a:buClr>
                <a:srgbClr val="000000"/>
              </a:buClr>
            </a:pPr>
            <a:r>
              <a:rPr lang="en-GB" dirty="0">
                <a:solidFill>
                  <a:schemeClr val="accent2"/>
                </a:solidFill>
                <a:ea typeface="Gill Sans"/>
                <a:cs typeface="Gill Sans"/>
              </a:rPr>
              <a:t>Sequential palette</a:t>
            </a:r>
            <a:r>
              <a:rPr lang="en-GB" dirty="0">
                <a:ea typeface="Gill Sans"/>
                <a:cs typeface="Gill Sans"/>
              </a:rPr>
              <a:t> when the variable to be coloured is numeric or has inherently ordered values. Colours are assigned to data values in a continuum. Typically lower values are associated with lighter colours, and higher values with darker colours (however on a dark background this is commonly reversed). </a:t>
            </a:r>
          </a:p>
          <a:p>
            <a:pPr algn="just">
              <a:buClr>
                <a:srgbClr val="000000"/>
              </a:buClr>
            </a:pPr>
            <a:endParaRPr lang="en-GB" dirty="0">
              <a:ea typeface="Gill Sans"/>
              <a:cs typeface="Gill Sans"/>
            </a:endParaRPr>
          </a:p>
          <a:p>
            <a:pPr algn="just">
              <a:buClr>
                <a:srgbClr val="000000"/>
              </a:buClr>
            </a:pPr>
            <a:r>
              <a:rPr lang="en-GB" dirty="0">
                <a:solidFill>
                  <a:schemeClr val="accent2"/>
                </a:solidFill>
                <a:ea typeface="Gill Sans"/>
                <a:cs typeface="Gill Sans"/>
              </a:rPr>
              <a:t>Diverging palette </a:t>
            </a:r>
            <a:r>
              <a:rPr lang="en-GB" dirty="0">
                <a:ea typeface="Gill Sans"/>
                <a:cs typeface="Gill Sans"/>
              </a:rPr>
              <a:t>if the numeric value has a meaningful central value, like zero, then we can apply. It is essentially combination of two palettes with a shared endpoint. Values larger than the centre are assigned on one side and smaller values assigned to the opposite. </a:t>
            </a:r>
            <a:endParaRPr lang="en-GB" dirty="0">
              <a:ea typeface="Gill Sans"/>
              <a:cs typeface="Gill Sans"/>
              <a:sym typeface="Gill Sans"/>
            </a:endParaRPr>
          </a:p>
        </p:txBody>
      </p:sp>
      <p:pic>
        <p:nvPicPr>
          <p:cNvPr id="8194" name="Picture 2" descr="Example of the default qualitative palette from Chartio with seven colors.">
            <a:extLst>
              <a:ext uri="{FF2B5EF4-FFF2-40B4-BE49-F238E27FC236}">
                <a16:creationId xmlns:a16="http://schemas.microsoft.com/office/drawing/2014/main" id="{5B4787E5-7756-463C-9FC9-4C2FB136A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8105" y="1857591"/>
            <a:ext cx="4404852" cy="45567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Example of a sequential palette with single hue">
            <a:extLst>
              <a:ext uri="{FF2B5EF4-FFF2-40B4-BE49-F238E27FC236}">
                <a16:creationId xmlns:a16="http://schemas.microsoft.com/office/drawing/2014/main" id="{B0AE49F0-A457-496D-9E27-E52E07BF4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8104" y="3429000"/>
            <a:ext cx="4404853" cy="57718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diverging palette example">
            <a:extLst>
              <a:ext uri="{FF2B5EF4-FFF2-40B4-BE49-F238E27FC236}">
                <a16:creationId xmlns:a16="http://schemas.microsoft.com/office/drawing/2014/main" id="{703942D0-D442-47CA-BFCE-580A9511E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8103" y="5387253"/>
            <a:ext cx="4404854" cy="57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2387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25689" y="562789"/>
            <a:ext cx="9902732" cy="10741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 sz="4000" dirty="0">
                <a:solidFill>
                  <a:srgbClr val="000000"/>
                </a:solidFill>
                <a:ea typeface="Gill Sans"/>
                <a:cs typeface="Gill Sans"/>
              </a:rPr>
              <a:t>Best practices with Colour</a:t>
            </a:r>
          </a:p>
        </p:txBody>
      </p:sp>
      <p:sp>
        <p:nvSpPr>
          <p:cNvPr id="6" name="Google Shape;110;p2">
            <a:extLst>
              <a:ext uri="{FF2B5EF4-FFF2-40B4-BE49-F238E27FC236}">
                <a16:creationId xmlns:a16="http://schemas.microsoft.com/office/drawing/2014/main" id="{2EBB7584-3D84-4CB3-A3D8-410635DD3C98}"/>
              </a:ext>
            </a:extLst>
          </p:cNvPr>
          <p:cNvSpPr/>
          <p:nvPr/>
        </p:nvSpPr>
        <p:spPr>
          <a:xfrm>
            <a:off x="913390" y="1784283"/>
            <a:ext cx="2451297" cy="1644717"/>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i="0" u="none" strike="noStrike" cap="none" dirty="0">
                <a:solidFill>
                  <a:schemeClr val="lt1"/>
                </a:solidFill>
                <a:latin typeface="Gill Sans"/>
                <a:ea typeface="Calibri"/>
                <a:cs typeface="Calibri"/>
                <a:sym typeface="Calibri"/>
              </a:rPr>
              <a:t>Accessibility</a:t>
            </a:r>
            <a:endParaRPr lang="en-GB" sz="2800" b="0" i="0" u="none" strike="noStrike" cap="none" dirty="0">
              <a:solidFill>
                <a:schemeClr val="lt1"/>
              </a:solidFill>
              <a:latin typeface="Gill Sans"/>
              <a:ea typeface="Calibri"/>
              <a:cs typeface="Calibri"/>
              <a:sym typeface="Calibri"/>
            </a:endParaRPr>
          </a:p>
        </p:txBody>
      </p:sp>
      <p:sp>
        <p:nvSpPr>
          <p:cNvPr id="10" name="Google Shape;113;p2">
            <a:extLst>
              <a:ext uri="{FF2B5EF4-FFF2-40B4-BE49-F238E27FC236}">
                <a16:creationId xmlns:a16="http://schemas.microsoft.com/office/drawing/2014/main" id="{4C7A5FA8-64AA-427C-B7B8-80BD268D9D62}"/>
              </a:ext>
            </a:extLst>
          </p:cNvPr>
          <p:cNvSpPr/>
          <p:nvPr/>
        </p:nvSpPr>
        <p:spPr>
          <a:xfrm>
            <a:off x="922669" y="5527982"/>
            <a:ext cx="10374848" cy="1074099"/>
          </a:xfrm>
          <a:prstGeom prst="rect">
            <a:avLst/>
          </a:prstGeom>
          <a:solidFill>
            <a:schemeClr val="accent3"/>
          </a:solidFill>
          <a:ln>
            <a:noFill/>
          </a:ln>
        </p:spPr>
        <p:txBody>
          <a:bodyPr spcFirstLastPara="1" wrap="square" lIns="91425" tIns="45700" rIns="91425" bIns="45700" anchor="ctr" anchorCtr="0">
            <a:noAutofit/>
          </a:bodyPr>
          <a:lstStyle/>
          <a:p>
            <a:pPr algn="ctr"/>
            <a:r>
              <a:rPr lang="en-GB" sz="2000" dirty="0">
                <a:solidFill>
                  <a:schemeClr val="lt1"/>
                </a:solidFill>
                <a:latin typeface="Gill Sans"/>
                <a:ea typeface="Calibri"/>
                <a:cs typeface="Calibri"/>
              </a:rPr>
              <a:t>Always try to consider your colour choices carefully when presenting findings to others, as a good set of colours will make it that much easier to deliver your desired message to your audience.</a:t>
            </a:r>
            <a:endParaRPr sz="2000" dirty="0">
              <a:solidFill>
                <a:schemeClr val="lt1"/>
              </a:solidFill>
              <a:latin typeface="Gill Sans"/>
              <a:ea typeface="Calibri"/>
              <a:cs typeface="Calibri"/>
            </a:endParaRPr>
          </a:p>
        </p:txBody>
      </p:sp>
      <p:sp>
        <p:nvSpPr>
          <p:cNvPr id="11" name="Google Shape;110;p2">
            <a:extLst>
              <a:ext uri="{FF2B5EF4-FFF2-40B4-BE49-F238E27FC236}">
                <a16:creationId xmlns:a16="http://schemas.microsoft.com/office/drawing/2014/main" id="{DC8B36FD-52C8-41C7-B899-0F60259C9772}"/>
              </a:ext>
            </a:extLst>
          </p:cNvPr>
          <p:cNvSpPr/>
          <p:nvPr/>
        </p:nvSpPr>
        <p:spPr>
          <a:xfrm>
            <a:off x="913390" y="3656132"/>
            <a:ext cx="2451297" cy="1644717"/>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i="0" u="none" strike="noStrike" cap="none" dirty="0">
                <a:solidFill>
                  <a:schemeClr val="lt1"/>
                </a:solidFill>
                <a:latin typeface="Gill Sans"/>
                <a:ea typeface="Calibri"/>
                <a:cs typeface="Calibri"/>
                <a:sym typeface="Calibri"/>
              </a:rPr>
              <a:t>Consistency</a:t>
            </a:r>
            <a:endParaRPr lang="en-GB" sz="2800" b="0" i="0" u="none" strike="noStrike" cap="none" dirty="0">
              <a:solidFill>
                <a:schemeClr val="lt1"/>
              </a:solidFill>
              <a:latin typeface="Gill Sans"/>
              <a:ea typeface="Calibri"/>
              <a:cs typeface="Calibri"/>
              <a:sym typeface="Calibri"/>
            </a:endParaRPr>
          </a:p>
        </p:txBody>
      </p:sp>
      <p:sp>
        <p:nvSpPr>
          <p:cNvPr id="12" name="Google Shape;110;p2">
            <a:extLst>
              <a:ext uri="{FF2B5EF4-FFF2-40B4-BE49-F238E27FC236}">
                <a16:creationId xmlns:a16="http://schemas.microsoft.com/office/drawing/2014/main" id="{8C5C4B13-2E98-4A48-989D-37FB517C0B2F}"/>
              </a:ext>
            </a:extLst>
          </p:cNvPr>
          <p:cNvSpPr/>
          <p:nvPr/>
        </p:nvSpPr>
        <p:spPr>
          <a:xfrm>
            <a:off x="3552319" y="1784283"/>
            <a:ext cx="2451297" cy="1644717"/>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dirty="0">
                <a:solidFill>
                  <a:schemeClr val="lt1"/>
                </a:solidFill>
                <a:latin typeface="Gill Sans"/>
                <a:ea typeface="Calibri"/>
                <a:cs typeface="Calibri"/>
                <a:sym typeface="Calibri"/>
              </a:rPr>
              <a:t>Colour +</a:t>
            </a:r>
            <a:endParaRPr lang="en-GB" sz="2800" b="0" i="0" u="none" strike="noStrike" cap="none" dirty="0">
              <a:solidFill>
                <a:schemeClr val="lt1"/>
              </a:solidFill>
              <a:latin typeface="Gill Sans"/>
              <a:ea typeface="Calibri"/>
              <a:cs typeface="Calibri"/>
              <a:sym typeface="Calibri"/>
            </a:endParaRPr>
          </a:p>
        </p:txBody>
      </p:sp>
      <p:sp>
        <p:nvSpPr>
          <p:cNvPr id="13" name="Google Shape;110;p2">
            <a:extLst>
              <a:ext uri="{FF2B5EF4-FFF2-40B4-BE49-F238E27FC236}">
                <a16:creationId xmlns:a16="http://schemas.microsoft.com/office/drawing/2014/main" id="{73AAF531-C37B-4FD6-BB94-25F1BB2FB1EE}"/>
              </a:ext>
            </a:extLst>
          </p:cNvPr>
          <p:cNvSpPr/>
          <p:nvPr/>
        </p:nvSpPr>
        <p:spPr>
          <a:xfrm>
            <a:off x="3552319" y="3656132"/>
            <a:ext cx="2451297" cy="1644717"/>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i="0" u="none" strike="noStrike" cap="none" dirty="0">
                <a:solidFill>
                  <a:schemeClr val="lt1"/>
                </a:solidFill>
                <a:latin typeface="Gill Sans"/>
                <a:ea typeface="Calibri"/>
                <a:cs typeface="Calibri"/>
                <a:sym typeface="Calibri"/>
              </a:rPr>
              <a:t>Palette Size</a:t>
            </a:r>
            <a:endParaRPr lang="en-GB" sz="2800" b="0" i="0" u="none" strike="noStrike" cap="none" dirty="0">
              <a:solidFill>
                <a:schemeClr val="lt1"/>
              </a:solidFill>
              <a:latin typeface="Gill Sans"/>
              <a:ea typeface="Calibri"/>
              <a:cs typeface="Calibri"/>
              <a:sym typeface="Calibri"/>
            </a:endParaRPr>
          </a:p>
        </p:txBody>
      </p:sp>
      <p:sp>
        <p:nvSpPr>
          <p:cNvPr id="14" name="Google Shape;110;p2">
            <a:extLst>
              <a:ext uri="{FF2B5EF4-FFF2-40B4-BE49-F238E27FC236}">
                <a16:creationId xmlns:a16="http://schemas.microsoft.com/office/drawing/2014/main" id="{1A9DE489-510A-425E-A918-E9E86B615541}"/>
              </a:ext>
            </a:extLst>
          </p:cNvPr>
          <p:cNvSpPr/>
          <p:nvPr/>
        </p:nvSpPr>
        <p:spPr>
          <a:xfrm>
            <a:off x="6191248" y="1784283"/>
            <a:ext cx="2451297" cy="1644717"/>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i="0" u="none" strike="noStrike" cap="none" dirty="0">
                <a:solidFill>
                  <a:schemeClr val="lt1"/>
                </a:solidFill>
                <a:latin typeface="Gill Sans"/>
                <a:ea typeface="Calibri"/>
                <a:cs typeface="Calibri"/>
                <a:sym typeface="Calibri"/>
              </a:rPr>
              <a:t>Colour by Type</a:t>
            </a:r>
            <a:endParaRPr lang="en-GB" sz="2800" b="0" i="0" u="none" strike="noStrike" cap="none" dirty="0">
              <a:solidFill>
                <a:schemeClr val="lt1"/>
              </a:solidFill>
              <a:latin typeface="Gill Sans"/>
              <a:ea typeface="Calibri"/>
              <a:cs typeface="Calibri"/>
              <a:sym typeface="Calibri"/>
            </a:endParaRPr>
          </a:p>
        </p:txBody>
      </p:sp>
      <p:sp>
        <p:nvSpPr>
          <p:cNvPr id="15" name="Google Shape;110;p2">
            <a:extLst>
              <a:ext uri="{FF2B5EF4-FFF2-40B4-BE49-F238E27FC236}">
                <a16:creationId xmlns:a16="http://schemas.microsoft.com/office/drawing/2014/main" id="{DC0831F1-61CC-4EE1-B08B-8D7663ADB463}"/>
              </a:ext>
            </a:extLst>
          </p:cNvPr>
          <p:cNvSpPr/>
          <p:nvPr/>
        </p:nvSpPr>
        <p:spPr>
          <a:xfrm>
            <a:off x="6191248" y="3656132"/>
            <a:ext cx="2451297" cy="1644717"/>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i="0" u="none" strike="noStrike" cap="none" dirty="0">
                <a:solidFill>
                  <a:schemeClr val="lt1"/>
                </a:solidFill>
                <a:latin typeface="Gill Sans"/>
                <a:ea typeface="Calibri"/>
                <a:cs typeface="Calibri"/>
                <a:sym typeface="Calibri"/>
              </a:rPr>
              <a:t>Colour Psychology</a:t>
            </a:r>
            <a:endParaRPr lang="en-GB" sz="2800" b="0" i="0" u="none" strike="noStrike" cap="none" dirty="0">
              <a:solidFill>
                <a:schemeClr val="lt1"/>
              </a:solidFill>
              <a:latin typeface="Gill Sans"/>
              <a:ea typeface="Calibri"/>
              <a:cs typeface="Calibri"/>
              <a:sym typeface="Calibri"/>
            </a:endParaRPr>
          </a:p>
        </p:txBody>
      </p:sp>
      <p:sp>
        <p:nvSpPr>
          <p:cNvPr id="16" name="Google Shape;110;p2">
            <a:hlinkClick r:id="rId3" action="ppaction://hlinksldjump"/>
            <a:extLst>
              <a:ext uri="{FF2B5EF4-FFF2-40B4-BE49-F238E27FC236}">
                <a16:creationId xmlns:a16="http://schemas.microsoft.com/office/drawing/2014/main" id="{CD637466-B4D3-4575-A5C5-C98192C57FF9}"/>
              </a:ext>
            </a:extLst>
          </p:cNvPr>
          <p:cNvSpPr/>
          <p:nvPr/>
        </p:nvSpPr>
        <p:spPr>
          <a:xfrm>
            <a:off x="8846219" y="1784283"/>
            <a:ext cx="2451297" cy="1644717"/>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lvl="0" algn="ctr">
              <a:buClr>
                <a:srgbClr val="000000"/>
              </a:buClr>
              <a:buSzPts val="2800"/>
            </a:pPr>
            <a:r>
              <a:rPr lang="en-GB" sz="2800" b="1" dirty="0">
                <a:solidFill>
                  <a:schemeClr val="lt1"/>
                </a:solidFill>
                <a:latin typeface="Gill Sans"/>
                <a:ea typeface="Calibri"/>
                <a:cs typeface="Calibri"/>
                <a:sym typeface="Calibri"/>
              </a:rPr>
              <a:t>Semantic Colours</a:t>
            </a:r>
            <a:endParaRPr lang="en-GB" sz="2800" dirty="0">
              <a:solidFill>
                <a:schemeClr val="lt1"/>
              </a:solidFill>
              <a:latin typeface="Gill Sans"/>
              <a:ea typeface="Calibri"/>
              <a:cs typeface="Calibri"/>
              <a:sym typeface="Calibri"/>
            </a:endParaRPr>
          </a:p>
        </p:txBody>
      </p:sp>
      <p:sp>
        <p:nvSpPr>
          <p:cNvPr id="17" name="Google Shape;110;p2">
            <a:extLst>
              <a:ext uri="{FF2B5EF4-FFF2-40B4-BE49-F238E27FC236}">
                <a16:creationId xmlns:a16="http://schemas.microsoft.com/office/drawing/2014/main" id="{207403E7-A926-491D-ABCB-55E12F365D6C}"/>
              </a:ext>
            </a:extLst>
          </p:cNvPr>
          <p:cNvSpPr/>
          <p:nvPr/>
        </p:nvSpPr>
        <p:spPr>
          <a:xfrm>
            <a:off x="8846219" y="3656132"/>
            <a:ext cx="2451297" cy="1644717"/>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dirty="0">
                <a:solidFill>
                  <a:schemeClr val="lt1"/>
                </a:solidFill>
                <a:latin typeface="Gill Sans"/>
                <a:ea typeface="Calibri"/>
                <a:cs typeface="Calibri"/>
                <a:sym typeface="Calibri"/>
              </a:rPr>
              <a:t>Colour-select Tools</a:t>
            </a:r>
            <a:endParaRPr lang="en-GB" sz="2800" b="0" i="0" u="none" strike="noStrike" cap="none" dirty="0">
              <a:solidFill>
                <a:schemeClr val="lt1"/>
              </a:solidFill>
              <a:latin typeface="Gill Sans"/>
              <a:ea typeface="Calibri"/>
              <a:cs typeface="Calibri"/>
              <a:sym typeface="Calibri"/>
            </a:endParaRPr>
          </a:p>
        </p:txBody>
      </p:sp>
    </p:spTree>
    <p:extLst>
      <p:ext uri="{BB962C8B-B14F-4D97-AF65-F5344CB8AC3E}">
        <p14:creationId xmlns:p14="http://schemas.microsoft.com/office/powerpoint/2010/main" val="3051994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16937-D4B9-433E-BBC5-402EE2249948}"/>
              </a:ext>
            </a:extLst>
          </p:cNvPr>
          <p:cNvSpPr>
            <a:spLocks noGrp="1"/>
          </p:cNvSpPr>
          <p:nvPr>
            <p:ph type="title"/>
          </p:nvPr>
        </p:nvSpPr>
        <p:spPr/>
        <p:txBody>
          <a:bodyPr/>
          <a:lstStyle/>
          <a:p>
            <a:r>
              <a:rPr lang="en-GB" dirty="0">
                <a:latin typeface="+mn-lt"/>
              </a:rPr>
              <a:t>Journey to Applied Success</a:t>
            </a:r>
          </a:p>
        </p:txBody>
      </p:sp>
      <p:graphicFrame>
        <p:nvGraphicFramePr>
          <p:cNvPr id="5" name="Content Placeholder 4">
            <a:extLst>
              <a:ext uri="{FF2B5EF4-FFF2-40B4-BE49-F238E27FC236}">
                <a16:creationId xmlns:a16="http://schemas.microsoft.com/office/drawing/2014/main" id="{A361F093-2D4C-4093-8C20-C87244EA576C}"/>
              </a:ext>
            </a:extLst>
          </p:cNvPr>
          <p:cNvGraphicFramePr>
            <a:graphicFrameLocks noGrp="1"/>
          </p:cNvGraphicFramePr>
          <p:nvPr>
            <p:ph idx="1"/>
            <p:extLst>
              <p:ext uri="{D42A27DB-BD31-4B8C-83A1-F6EECF244321}">
                <p14:modId xmlns:p14="http://schemas.microsoft.com/office/powerpoint/2010/main" val="2215447059"/>
              </p:ext>
            </p:extLst>
          </p:nvPr>
        </p:nvGraphicFramePr>
        <p:xfrm>
          <a:off x="1237038" y="3438728"/>
          <a:ext cx="9353550" cy="4079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Person at library">
            <a:extLst>
              <a:ext uri="{FF2B5EF4-FFF2-40B4-BE49-F238E27FC236}">
                <a16:creationId xmlns:a16="http://schemas.microsoft.com/office/drawing/2014/main" id="{1AA0EF4B-6EE1-44C4-8755-5B1B9035D7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7548" y="3381255"/>
            <a:ext cx="1985963" cy="1323975"/>
          </a:xfrm>
          <a:prstGeom prst="rect">
            <a:avLst/>
          </a:prstGeom>
        </p:spPr>
      </p:pic>
      <p:pic>
        <p:nvPicPr>
          <p:cNvPr id="9" name="Picture 8" descr="Doctors discussing test results">
            <a:extLst>
              <a:ext uri="{FF2B5EF4-FFF2-40B4-BE49-F238E27FC236}">
                <a16:creationId xmlns:a16="http://schemas.microsoft.com/office/drawing/2014/main" id="{593E0405-1E5D-448C-B048-33779096304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80323" y="2612445"/>
            <a:ext cx="1985963" cy="1323652"/>
          </a:xfrm>
          <a:prstGeom prst="rect">
            <a:avLst/>
          </a:prstGeom>
        </p:spPr>
      </p:pic>
      <p:pic>
        <p:nvPicPr>
          <p:cNvPr id="11" name="Picture 10" descr="Businesswoman giving presentation to coworkers">
            <a:extLst>
              <a:ext uri="{FF2B5EF4-FFF2-40B4-BE49-F238E27FC236}">
                <a16:creationId xmlns:a16="http://schemas.microsoft.com/office/drawing/2014/main" id="{62ACD219-82DC-4197-BDBC-2E0F24E8E1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7322" y="1855176"/>
            <a:ext cx="1985963" cy="1343046"/>
          </a:xfrm>
          <a:prstGeom prst="rect">
            <a:avLst/>
          </a:prstGeom>
        </p:spPr>
      </p:pic>
    </p:spTree>
    <p:extLst>
      <p:ext uri="{BB962C8B-B14F-4D97-AF65-F5344CB8AC3E}">
        <p14:creationId xmlns:p14="http://schemas.microsoft.com/office/powerpoint/2010/main" val="30481988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a:extLst>
              <a:ext uri="{FF2B5EF4-FFF2-40B4-BE49-F238E27FC236}">
                <a16:creationId xmlns:a16="http://schemas.microsoft.com/office/drawing/2014/main" id="{2474EFF7-B8CF-481E-AA20-15AE62F3C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6001" y="1521787"/>
            <a:ext cx="4930987" cy="270121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4;p11">
            <a:extLst>
              <a:ext uri="{FF2B5EF4-FFF2-40B4-BE49-F238E27FC236}">
                <a16:creationId xmlns:a16="http://schemas.microsoft.com/office/drawing/2014/main" id="{005A15E1-BABB-A39C-A230-FB399D13B56A}"/>
              </a:ext>
            </a:extLst>
          </p:cNvPr>
          <p:cNvSpPr txBox="1"/>
          <p:nvPr/>
        </p:nvSpPr>
        <p:spPr>
          <a:xfrm>
            <a:off x="936978" y="643467"/>
            <a:ext cx="9747063" cy="1099604"/>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buClr>
                <a:srgbClr val="000000"/>
              </a:buClr>
            </a:pPr>
            <a:r>
              <a:rPr lang="en" sz="4000" dirty="0">
                <a:ea typeface="+mj-ea"/>
                <a:cs typeface="+mj-cs"/>
              </a:rPr>
              <a:t>Accessibility</a:t>
            </a:r>
          </a:p>
        </p:txBody>
      </p:sp>
      <p:pic>
        <p:nvPicPr>
          <p:cNvPr id="9222" name="Picture 6" descr="color blind chart">
            <a:extLst>
              <a:ext uri="{FF2B5EF4-FFF2-40B4-BE49-F238E27FC236}">
                <a16:creationId xmlns:a16="http://schemas.microsoft.com/office/drawing/2014/main" id="{62AFFA2E-A72E-41F6-BE39-E071514AB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0245" y="4335526"/>
            <a:ext cx="4762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See the source image">
            <a:extLst>
              <a:ext uri="{FF2B5EF4-FFF2-40B4-BE49-F238E27FC236}">
                <a16:creationId xmlns:a16="http://schemas.microsoft.com/office/drawing/2014/main" id="{81EE2DF0-3D4A-492C-94F2-AD06605B4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93" y="1891131"/>
            <a:ext cx="1347942" cy="1363726"/>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See the source image">
            <a:extLst>
              <a:ext uri="{FF2B5EF4-FFF2-40B4-BE49-F238E27FC236}">
                <a16:creationId xmlns:a16="http://schemas.microsoft.com/office/drawing/2014/main" id="{3ED621DB-2E8D-4217-91B0-0EA18B3261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5817" y="1945271"/>
            <a:ext cx="1528763" cy="1526290"/>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See the source image">
            <a:extLst>
              <a:ext uri="{FF2B5EF4-FFF2-40B4-BE49-F238E27FC236}">
                <a16:creationId xmlns:a16="http://schemas.microsoft.com/office/drawing/2014/main" id="{EB78FB4A-F227-4AD1-A0E9-A5D8737C12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69266" y="4223000"/>
            <a:ext cx="1680870" cy="1629935"/>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See the source image">
            <a:extLst>
              <a:ext uri="{FF2B5EF4-FFF2-40B4-BE49-F238E27FC236}">
                <a16:creationId xmlns:a16="http://schemas.microsoft.com/office/drawing/2014/main" id="{940A2E52-5FC6-4B1E-9706-0EDFD661DA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0518" y="3726218"/>
            <a:ext cx="1680870" cy="1680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08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14400" y="722489"/>
            <a:ext cx="9769641" cy="90311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buClr>
                <a:srgbClr val="000000"/>
              </a:buClr>
            </a:pPr>
            <a:r>
              <a:rPr lang="en" sz="4000" dirty="0">
                <a:ea typeface="+mj-ea"/>
                <a:cs typeface="+mj-cs"/>
              </a:rPr>
              <a:t>Consistency</a:t>
            </a:r>
          </a:p>
        </p:txBody>
      </p:sp>
      <p:pic>
        <p:nvPicPr>
          <p:cNvPr id="10242" name="Picture 2" descr="a line graph and a bar graph, both using the same colors to represent each element across both graphs">
            <a:extLst>
              <a:ext uri="{FF2B5EF4-FFF2-40B4-BE49-F238E27FC236}">
                <a16:creationId xmlns:a16="http://schemas.microsoft.com/office/drawing/2014/main" id="{C51A0187-9205-40A4-9454-99F77C9A0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585" y="1712904"/>
            <a:ext cx="7472172" cy="238953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The line chart and bar chart have consistent colors for each advertisement to make it easier to track their metrics.">
            <a:extLst>
              <a:ext uri="{FF2B5EF4-FFF2-40B4-BE49-F238E27FC236}">
                <a16:creationId xmlns:a16="http://schemas.microsoft.com/office/drawing/2014/main" id="{5BE537B3-D851-4524-A563-906A53C93E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7732" y="4102442"/>
            <a:ext cx="6142213" cy="259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228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36978" y="635401"/>
            <a:ext cx="9747063" cy="990198"/>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buClr>
                <a:srgbClr val="000000"/>
              </a:buClr>
            </a:pPr>
            <a:r>
              <a:rPr lang="en" sz="4000" dirty="0">
                <a:ea typeface="+mj-ea"/>
                <a:cs typeface="+mj-cs"/>
              </a:rPr>
              <a:t>Colour +</a:t>
            </a:r>
          </a:p>
        </p:txBody>
      </p:sp>
      <p:pic>
        <p:nvPicPr>
          <p:cNvPr id="11266" name="Picture 2" descr="31 % in green, 12% in red verses same numbers with up and down arrows to better show the distinction ">
            <a:extLst>
              <a:ext uri="{FF2B5EF4-FFF2-40B4-BE49-F238E27FC236}">
                <a16:creationId xmlns:a16="http://schemas.microsoft.com/office/drawing/2014/main" id="{68BF899F-9B46-4CA1-BFC4-8BC02F43C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89" y="2779031"/>
            <a:ext cx="7104936" cy="271800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ee the source image">
            <a:extLst>
              <a:ext uri="{FF2B5EF4-FFF2-40B4-BE49-F238E27FC236}">
                <a16:creationId xmlns:a16="http://schemas.microsoft.com/office/drawing/2014/main" id="{6551F963-E9D4-4FE7-9AB7-6E72F8B374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56"/>
          <a:stretch/>
        </p:blipFill>
        <p:spPr bwMode="auto">
          <a:xfrm>
            <a:off x="7104936" y="1882601"/>
            <a:ext cx="4219788" cy="4339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1105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1004712" y="654756"/>
            <a:ext cx="9679330" cy="97084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buClr>
                <a:srgbClr val="000000"/>
              </a:buClr>
            </a:pPr>
            <a:r>
              <a:rPr lang="en" sz="4000" dirty="0">
                <a:ea typeface="+mj-ea"/>
                <a:cs typeface="+mj-cs"/>
              </a:rPr>
              <a:t>Palette size</a:t>
            </a:r>
          </a:p>
        </p:txBody>
      </p:sp>
      <p:pic>
        <p:nvPicPr>
          <p:cNvPr id="12290" name="Picture 2" descr="Colors are not necessary in a simple bar chart unless they are used for specific emphasis.">
            <a:extLst>
              <a:ext uri="{FF2B5EF4-FFF2-40B4-BE49-F238E27FC236}">
                <a16:creationId xmlns:a16="http://schemas.microsoft.com/office/drawing/2014/main" id="{CDB17FFD-800D-4B10-96DB-0D32333FC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565" y="1976223"/>
            <a:ext cx="10654869" cy="40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8250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82134" y="666043"/>
            <a:ext cx="9701908" cy="102728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buClr>
                <a:srgbClr val="000000"/>
              </a:buClr>
            </a:pPr>
            <a:r>
              <a:rPr lang="en" sz="4000" dirty="0">
                <a:ea typeface="+mj-ea"/>
                <a:cs typeface="+mj-cs"/>
              </a:rPr>
              <a:t>Colour by Type</a:t>
            </a:r>
          </a:p>
        </p:txBody>
      </p:sp>
      <p:pic>
        <p:nvPicPr>
          <p:cNvPr id="15362" name="Picture 2" descr="Map showing a discrete and continuous colour scale.">
            <a:extLst>
              <a:ext uri="{FF2B5EF4-FFF2-40B4-BE49-F238E27FC236}">
                <a16:creationId xmlns:a16="http://schemas.microsoft.com/office/drawing/2014/main" id="{6721A2CB-B458-45BC-AF79-A19B717C25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3286" y="2070164"/>
            <a:ext cx="10655879" cy="440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5601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59556" y="620889"/>
            <a:ext cx="9724485" cy="1060338"/>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buClr>
                <a:srgbClr val="000000"/>
              </a:buClr>
            </a:pPr>
            <a:r>
              <a:rPr lang="en" sz="4000" dirty="0">
                <a:ea typeface="+mj-ea"/>
                <a:cs typeface="+mj-cs"/>
              </a:rPr>
              <a:t>Colour Psychology</a:t>
            </a:r>
          </a:p>
        </p:txBody>
      </p:sp>
      <p:pic>
        <p:nvPicPr>
          <p:cNvPr id="16386" name="Picture 2" descr="See the source image">
            <a:extLst>
              <a:ext uri="{FF2B5EF4-FFF2-40B4-BE49-F238E27FC236}">
                <a16:creationId xmlns:a16="http://schemas.microsoft.com/office/drawing/2014/main" id="{52C2A917-3A32-4297-B858-4FCEE4F68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55" y="1681227"/>
            <a:ext cx="3198284" cy="479742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See the source image">
            <a:extLst>
              <a:ext uri="{FF2B5EF4-FFF2-40B4-BE49-F238E27FC236}">
                <a16:creationId xmlns:a16="http://schemas.microsoft.com/office/drawing/2014/main" id="{52EE2279-31F7-4431-A065-49C56047B8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1243" y="1681227"/>
            <a:ext cx="7216128" cy="479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0763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891822" y="633718"/>
            <a:ext cx="9792219" cy="100918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buClr>
                <a:srgbClr val="000000"/>
              </a:buClr>
            </a:pPr>
            <a:r>
              <a:rPr lang="en" sz="4000" dirty="0">
                <a:ea typeface="+mj-ea"/>
                <a:cs typeface="+mj-cs"/>
              </a:rPr>
              <a:t>Semantic Colour Associations</a:t>
            </a:r>
          </a:p>
        </p:txBody>
      </p:sp>
      <p:pic>
        <p:nvPicPr>
          <p:cNvPr id="13314" name="Picture 2" descr="semantic color">
            <a:extLst>
              <a:ext uri="{FF2B5EF4-FFF2-40B4-BE49-F238E27FC236}">
                <a16:creationId xmlns:a16="http://schemas.microsoft.com/office/drawing/2014/main" id="{736B36EB-8219-49A2-9D5C-B999E380A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22" y="2638119"/>
            <a:ext cx="10668081" cy="3586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007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48268" y="654755"/>
            <a:ext cx="9735774" cy="926685"/>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buClr>
                <a:srgbClr val="000000"/>
              </a:buClr>
            </a:pPr>
            <a:r>
              <a:rPr lang="en" sz="4000" dirty="0">
                <a:ea typeface="+mj-ea"/>
                <a:cs typeface="+mj-cs"/>
              </a:rPr>
              <a:t>Colour-select Tools</a:t>
            </a:r>
          </a:p>
        </p:txBody>
      </p:sp>
      <p:pic>
        <p:nvPicPr>
          <p:cNvPr id="14338" name="Picture 2" descr="Screenshot of the ColorBrewer site with a blue sequential palette selected.">
            <a:extLst>
              <a:ext uri="{FF2B5EF4-FFF2-40B4-BE49-F238E27FC236}">
                <a16:creationId xmlns:a16="http://schemas.microsoft.com/office/drawing/2014/main" id="{2BCC2419-0EA4-4D4C-87B0-E39BF68795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18" r="13757"/>
          <a:stretch/>
        </p:blipFill>
        <p:spPr bwMode="auto">
          <a:xfrm>
            <a:off x="493684" y="1581441"/>
            <a:ext cx="6077813" cy="27813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creenshot of the Data Color Picker site with a blue-to-green sequential palette.">
            <a:extLst>
              <a:ext uri="{FF2B5EF4-FFF2-40B4-BE49-F238E27FC236}">
                <a16:creationId xmlns:a16="http://schemas.microsoft.com/office/drawing/2014/main" id="{5DF74EDA-1D12-4FA5-9D97-CEC274BF2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685" y="4393921"/>
            <a:ext cx="6077813" cy="2285258"/>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Screenshot of the Viz Palette site depicting a random palette generated from i want hue.">
            <a:extLst>
              <a:ext uri="{FF2B5EF4-FFF2-40B4-BE49-F238E27FC236}">
                <a16:creationId xmlns:a16="http://schemas.microsoft.com/office/drawing/2014/main" id="{9D5D822D-DDF5-4604-858F-580256932F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2714" y="1581441"/>
            <a:ext cx="450625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Screenshot of the chroma.js Color Palette Helper site showing a blue/orange diverging palette.">
            <a:extLst>
              <a:ext uri="{FF2B5EF4-FFF2-40B4-BE49-F238E27FC236}">
                <a16:creationId xmlns:a16="http://schemas.microsoft.com/office/drawing/2014/main" id="{C90E6041-82FE-49D7-9530-B6350612BD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989" r="10000"/>
          <a:stretch/>
        </p:blipFill>
        <p:spPr bwMode="auto">
          <a:xfrm>
            <a:off x="6722714" y="3930830"/>
            <a:ext cx="4506251" cy="238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38566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925690" y="598311"/>
            <a:ext cx="9758352" cy="964678"/>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buClr>
                <a:srgbClr val="000000"/>
              </a:buClr>
            </a:pPr>
            <a:r>
              <a:rPr lang="en" sz="4000" dirty="0">
                <a:ea typeface="+mj-ea"/>
                <a:cs typeface="+mj-cs"/>
              </a:rPr>
              <a:t>Moving towards Storytelling</a:t>
            </a:r>
          </a:p>
        </p:txBody>
      </p:sp>
      <p:sp>
        <p:nvSpPr>
          <p:cNvPr id="6" name="Google Shape;86;p11">
            <a:extLst>
              <a:ext uri="{FF2B5EF4-FFF2-40B4-BE49-F238E27FC236}">
                <a16:creationId xmlns:a16="http://schemas.microsoft.com/office/drawing/2014/main" id="{F564C5C8-DFA2-E535-26BF-3E1C7D9AAC6B}"/>
              </a:ext>
            </a:extLst>
          </p:cNvPr>
          <p:cNvSpPr txBox="1"/>
          <p:nvPr/>
        </p:nvSpPr>
        <p:spPr>
          <a:xfrm>
            <a:off x="1016000" y="1976136"/>
            <a:ext cx="6026484" cy="3009714"/>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Clr>
                <a:srgbClr val="000000"/>
              </a:buClr>
              <a:buFont typeface="Arial" panose="020B0604020202020204" pitchFamily="34" charset="0"/>
              <a:buChar char="•"/>
            </a:pPr>
            <a:r>
              <a:rPr lang="en-GB" sz="2800" dirty="0">
                <a:solidFill>
                  <a:srgbClr val="000000"/>
                </a:solidFill>
                <a:ea typeface="Gill Sans"/>
                <a:cs typeface="Gill Sans"/>
                <a:sym typeface="Gill Sans"/>
              </a:rPr>
              <a:t>Data storytelling is the best way to use data to create new knowledge and new decisions or actions. </a:t>
            </a:r>
          </a:p>
          <a:p>
            <a:pPr>
              <a:buClr>
                <a:srgbClr val="000000"/>
              </a:buClr>
            </a:pPr>
            <a:endParaRPr lang="en-GB" sz="2800" dirty="0">
              <a:solidFill>
                <a:srgbClr val="000000"/>
              </a:solidFill>
              <a:ea typeface="Gill Sans"/>
              <a:cs typeface="Gill Sans"/>
              <a:sym typeface="Gill Sans"/>
            </a:endParaRPr>
          </a:p>
          <a:p>
            <a:pPr marL="285750" indent="-285750">
              <a:buClr>
                <a:srgbClr val="000000"/>
              </a:buClr>
              <a:buFont typeface="Arial" panose="020B0604020202020204" pitchFamily="34" charset="0"/>
              <a:buChar char="•"/>
            </a:pPr>
            <a:r>
              <a:rPr lang="en-GB" sz="2800" dirty="0">
                <a:solidFill>
                  <a:srgbClr val="000000"/>
                </a:solidFill>
                <a:ea typeface="Gill Sans"/>
                <a:cs typeface="Gill Sans"/>
                <a:sym typeface="Gill Sans"/>
              </a:rPr>
              <a:t>Spreadsheets only tell you </a:t>
            </a:r>
            <a:r>
              <a:rPr lang="en-GB" sz="2800" i="1" dirty="0">
                <a:solidFill>
                  <a:srgbClr val="000000"/>
                </a:solidFill>
                <a:ea typeface="Gill Sans"/>
                <a:cs typeface="Gill Sans"/>
                <a:sym typeface="Gill Sans"/>
              </a:rPr>
              <a:t>what </a:t>
            </a:r>
            <a:r>
              <a:rPr lang="en-GB" sz="2800" dirty="0">
                <a:solidFill>
                  <a:srgbClr val="000000"/>
                </a:solidFill>
                <a:ea typeface="Gill Sans"/>
                <a:cs typeface="Gill Sans"/>
                <a:sym typeface="Gill Sans"/>
              </a:rPr>
              <a:t>is happening, but they do not tell you </a:t>
            </a:r>
            <a:r>
              <a:rPr lang="en-GB" sz="2800" i="1" dirty="0">
                <a:solidFill>
                  <a:srgbClr val="000000"/>
                </a:solidFill>
                <a:ea typeface="Gill Sans"/>
                <a:cs typeface="Gill Sans"/>
                <a:sym typeface="Gill Sans"/>
              </a:rPr>
              <a:t>why</a:t>
            </a:r>
            <a:r>
              <a:rPr lang="en-GB" sz="2800" dirty="0">
                <a:solidFill>
                  <a:srgbClr val="000000"/>
                </a:solidFill>
                <a:ea typeface="Gill Sans"/>
                <a:cs typeface="Gill Sans"/>
                <a:sym typeface="Gill Sans"/>
              </a:rPr>
              <a:t>.</a:t>
            </a:r>
          </a:p>
        </p:txBody>
      </p:sp>
      <p:sp>
        <p:nvSpPr>
          <p:cNvPr id="7" name="Google Shape;86;p11">
            <a:extLst>
              <a:ext uri="{FF2B5EF4-FFF2-40B4-BE49-F238E27FC236}">
                <a16:creationId xmlns:a16="http://schemas.microsoft.com/office/drawing/2014/main" id="{D3FD8E29-EB10-46B3-876D-07A95CB65584}"/>
              </a:ext>
            </a:extLst>
          </p:cNvPr>
          <p:cNvSpPr txBox="1"/>
          <p:nvPr/>
        </p:nvSpPr>
        <p:spPr>
          <a:xfrm>
            <a:off x="1207910" y="5347004"/>
            <a:ext cx="10107789" cy="113164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GB" sz="2400" dirty="0">
                <a:solidFill>
                  <a:schemeClr val="accent2"/>
                </a:solidFill>
                <a:ea typeface="Gill Sans"/>
                <a:cs typeface="Gill Sans"/>
              </a:rPr>
              <a:t>Data Storytelling is not a new concept. Companies have been attempting it for many years now and have seen great successes.</a:t>
            </a:r>
          </a:p>
        </p:txBody>
      </p:sp>
      <p:pic>
        <p:nvPicPr>
          <p:cNvPr id="17410" name="Picture 2" descr="See the source image">
            <a:extLst>
              <a:ext uri="{FF2B5EF4-FFF2-40B4-BE49-F238E27FC236}">
                <a16:creationId xmlns:a16="http://schemas.microsoft.com/office/drawing/2014/main" id="{65F1414D-A0F9-4A8D-90D5-B410F11EAA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89" t="12778" r="8333" b="7500"/>
          <a:stretch/>
        </p:blipFill>
        <p:spPr bwMode="auto">
          <a:xfrm>
            <a:off x="7464592" y="1924143"/>
            <a:ext cx="3219450" cy="300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82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inVertical)">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4;p11">
            <a:extLst>
              <a:ext uri="{FF2B5EF4-FFF2-40B4-BE49-F238E27FC236}">
                <a16:creationId xmlns:a16="http://schemas.microsoft.com/office/drawing/2014/main" id="{005A15E1-BABB-A39C-A230-FB399D13B56A}"/>
              </a:ext>
            </a:extLst>
          </p:cNvPr>
          <p:cNvSpPr txBox="1"/>
          <p:nvPr/>
        </p:nvSpPr>
        <p:spPr>
          <a:xfrm>
            <a:off x="1021080" y="666043"/>
            <a:ext cx="9837420" cy="85349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buClr>
                <a:srgbClr val="000000"/>
              </a:buClr>
            </a:pPr>
            <a:r>
              <a:rPr lang="en" sz="4000" dirty="0">
                <a:ea typeface="+mj-ea"/>
                <a:cs typeface="+mj-cs"/>
              </a:rPr>
              <a:t>Examples – storytelling works!</a:t>
            </a:r>
          </a:p>
        </p:txBody>
      </p:sp>
      <p:sp>
        <p:nvSpPr>
          <p:cNvPr id="11" name="Rectangle 10">
            <a:extLst>
              <a:ext uri="{FF2B5EF4-FFF2-40B4-BE49-F238E27FC236}">
                <a16:creationId xmlns:a16="http://schemas.microsoft.com/office/drawing/2014/main" id="{40103B67-CED3-4EDE-B3C8-51B609726B57}"/>
              </a:ext>
            </a:extLst>
          </p:cNvPr>
          <p:cNvSpPr/>
          <p:nvPr/>
        </p:nvSpPr>
        <p:spPr>
          <a:xfrm>
            <a:off x="1021080" y="1690688"/>
            <a:ext cx="4937759" cy="2195502"/>
          </a:xfrm>
          <a:prstGeom prst="rect">
            <a:avLst/>
          </a:prstGeom>
          <a:solidFill>
            <a:srgbClr val="70AD47">
              <a:alpha val="2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BD226D4-3DB3-48C5-93B2-BA6815E8ACDA}"/>
              </a:ext>
            </a:extLst>
          </p:cNvPr>
          <p:cNvSpPr/>
          <p:nvPr/>
        </p:nvSpPr>
        <p:spPr>
          <a:xfrm>
            <a:off x="1034712" y="4283151"/>
            <a:ext cx="4937759" cy="2195502"/>
          </a:xfrm>
          <a:prstGeom prst="rect">
            <a:avLst/>
          </a:prstGeom>
          <a:solidFill>
            <a:srgbClr val="70AD47">
              <a:alpha val="2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2CED241C-178D-43B5-922B-E228B8A351B4}"/>
              </a:ext>
            </a:extLst>
          </p:cNvPr>
          <p:cNvSpPr/>
          <p:nvPr/>
        </p:nvSpPr>
        <p:spPr>
          <a:xfrm>
            <a:off x="6256021" y="1690688"/>
            <a:ext cx="4937759" cy="2195502"/>
          </a:xfrm>
          <a:prstGeom prst="rect">
            <a:avLst/>
          </a:prstGeom>
          <a:solidFill>
            <a:srgbClr val="70AD47">
              <a:alpha val="2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15" name="Picture 2">
            <a:extLst>
              <a:ext uri="{FF2B5EF4-FFF2-40B4-BE49-F238E27FC236}">
                <a16:creationId xmlns:a16="http://schemas.microsoft.com/office/drawing/2014/main" id="{F42D9A57-CA24-44A0-919F-A6F270BC51F8}"/>
              </a:ext>
            </a:extLst>
          </p:cNvPr>
          <p:cNvPicPr>
            <a:picLocks noChangeAspect="1" noChangeArrowheads="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p:blipFill>
        <p:spPr bwMode="auto">
          <a:xfrm>
            <a:off x="1581162" y="1894911"/>
            <a:ext cx="3954756" cy="17870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362237D4-CFF2-4731-B8DF-D71B55BC951D}"/>
              </a:ext>
            </a:extLst>
          </p:cNvPr>
          <p:cNvPicPr>
            <a:picLocks noChangeAspect="1" noChangeArrowheads="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p:blipFill>
        <p:spPr bwMode="auto">
          <a:xfrm>
            <a:off x="7215786" y="1983323"/>
            <a:ext cx="3395052" cy="16975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DD375E77-BC3D-4A9A-9B12-F0B1328741D4}"/>
              </a:ext>
            </a:extLst>
          </p:cNvPr>
          <p:cNvPicPr>
            <a:picLocks noChangeAspect="1" noChangeArrowheads="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a:stretch/>
        </p:blipFill>
        <p:spPr bwMode="auto">
          <a:xfrm>
            <a:off x="2113602" y="4420989"/>
            <a:ext cx="2828385" cy="188651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0986045-437A-4ED0-8D11-0F9E1E6A7D6E}"/>
              </a:ext>
            </a:extLst>
          </p:cNvPr>
          <p:cNvSpPr/>
          <p:nvPr/>
        </p:nvSpPr>
        <p:spPr>
          <a:xfrm>
            <a:off x="6256021" y="4283151"/>
            <a:ext cx="4937759" cy="2195502"/>
          </a:xfrm>
          <a:prstGeom prst="rect">
            <a:avLst/>
          </a:prstGeom>
          <a:solidFill>
            <a:srgbClr val="70AD47">
              <a:alpha val="20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pic>
        <p:nvPicPr>
          <p:cNvPr id="13" name="Picture 4">
            <a:extLst>
              <a:ext uri="{FF2B5EF4-FFF2-40B4-BE49-F238E27FC236}">
                <a16:creationId xmlns:a16="http://schemas.microsoft.com/office/drawing/2014/main" id="{A46EC011-2DA0-4236-A74E-5D29B1D47A90}"/>
              </a:ext>
            </a:extLst>
          </p:cNvPr>
          <p:cNvPicPr>
            <a:picLocks noChangeAspect="1" noChangeArrowheads="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a:stretch/>
        </p:blipFill>
        <p:spPr bwMode="auto">
          <a:xfrm>
            <a:off x="7215786" y="4575786"/>
            <a:ext cx="3395052" cy="169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266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9737</Words>
  <Application>Microsoft Office PowerPoint</Application>
  <PresentationFormat>Widescreen</PresentationFormat>
  <Paragraphs>1130</Paragraphs>
  <Slides>117</Slides>
  <Notes>54</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117</vt:i4>
      </vt:variant>
    </vt:vector>
  </HeadingPairs>
  <TitlesOfParts>
    <vt:vector size="131" baseType="lpstr">
      <vt:lpstr>Arial</vt:lpstr>
      <vt:lpstr>Calibri</vt:lpstr>
      <vt:lpstr>Calibri (Body)</vt:lpstr>
      <vt:lpstr>Calibri Light</vt:lpstr>
      <vt:lpstr>Gill Sans</vt:lpstr>
      <vt:lpstr>Helvetica</vt:lpstr>
      <vt:lpstr>Inter</vt:lpstr>
      <vt:lpstr>Montserrat</vt:lpstr>
      <vt:lpstr>Roboto</vt:lpstr>
      <vt:lpstr>Segoe UI</vt:lpstr>
      <vt:lpstr>SegoeUI</vt:lpstr>
      <vt:lpstr>source-serif-pro</vt:lpstr>
      <vt:lpstr>TT Norms</vt:lpstr>
      <vt:lpstr>Office Theme</vt:lpstr>
      <vt:lpstr>Schedule Overview &amp; Planner</vt:lpstr>
      <vt:lpstr>Schedule Overview &amp; Planner</vt:lpstr>
      <vt:lpstr>Guest Speaker</vt:lpstr>
      <vt:lpstr>Guest Speaker</vt:lpstr>
      <vt:lpstr>PowerPoint Presentation</vt:lpstr>
      <vt:lpstr>Recommended Applications &amp; Software</vt:lpstr>
      <vt:lpstr>Welcome</vt:lpstr>
      <vt:lpstr>Learning Outcomes</vt:lpstr>
      <vt:lpstr>Journey to Applied Success</vt:lpstr>
      <vt:lpstr>Schedule Overview &amp; Planner</vt:lpstr>
      <vt:lpstr>What’s coming up in the next sessions</vt:lpstr>
      <vt:lpstr>Schedule Overview &amp; Planner</vt:lpstr>
      <vt:lpstr>PowerPoint Presentation</vt:lpstr>
      <vt:lpstr>Expanding on the use of a data dictionary</vt:lpstr>
      <vt:lpstr>Activity: Agree shared meaning of terms</vt:lpstr>
      <vt:lpstr>Share some of your examples</vt:lpstr>
      <vt:lpstr>As understood by Microsoft</vt:lpstr>
      <vt:lpstr>Padlet</vt:lpstr>
      <vt:lpstr>Schedule Overview &amp; Planner</vt:lpstr>
      <vt:lpstr>PowerPoint Presentation</vt:lpstr>
      <vt:lpstr>About London Datastore</vt:lpstr>
      <vt:lpstr>London Datastore</vt:lpstr>
      <vt:lpstr>Activity: Identify THREE topics and datasets</vt:lpstr>
      <vt:lpstr>Client Scenario</vt:lpstr>
      <vt:lpstr>Client Brief</vt:lpstr>
      <vt:lpstr>Discussion: Summarising Client Outline</vt:lpstr>
      <vt:lpstr>Client Summary Outline</vt:lpstr>
      <vt:lpstr>Task 1 – Design a proposal</vt:lpstr>
      <vt:lpstr>Task 1: Capstone Rubric</vt:lpstr>
      <vt:lpstr>Task 2 – Create/implement data model &amp; dashboard</vt:lpstr>
      <vt:lpstr>Task 2: Capstone Rubric</vt:lpstr>
      <vt:lpstr>Task 3 – Present data solution</vt:lpstr>
      <vt:lpstr>Task 3: Capstone Rubric</vt:lpstr>
      <vt:lpstr>Activity: Your initial thoughts and planning</vt:lpstr>
      <vt:lpstr>Schedule Overview &amp; Planner</vt:lpstr>
      <vt:lpstr>PowerPoint Presentation</vt:lpstr>
      <vt:lpstr>Activity: Skills Audit</vt:lpstr>
      <vt:lpstr>The “Roles” in Agile Teams</vt:lpstr>
      <vt:lpstr>Activity: Preparing your elevator pitch</vt:lpstr>
      <vt:lpstr>Share your Elevator Pitch!</vt:lpstr>
      <vt:lpstr>Team Selection and Set Milestones</vt:lpstr>
      <vt:lpstr>Scrum Framework</vt:lpstr>
      <vt:lpstr>Vote on Priorities and Agree Next Steps</vt:lpstr>
      <vt:lpstr>Schedule Overview &amp; Planner</vt:lpstr>
      <vt:lpstr>PowerPoint Presentation</vt:lpstr>
      <vt:lpstr>What is an agile team?</vt:lpstr>
      <vt:lpstr>Agile Skills: Define, Build, Test &amp; Deploy</vt:lpstr>
      <vt:lpstr>The “Roles” in Agile Teams</vt:lpstr>
      <vt:lpstr>Scrum Framework</vt:lpstr>
      <vt:lpstr>Agile teams have well-defined responsibilities</vt:lpstr>
      <vt:lpstr>Guest Speaker</vt:lpstr>
      <vt:lpstr>Schedule Overview &amp; Planner</vt:lpstr>
      <vt:lpstr>Task 1 – Design a proposal</vt:lpstr>
      <vt:lpstr>Task 1: Capstone Rubric</vt:lpstr>
      <vt:lpstr>Scrum Framework</vt:lpstr>
      <vt:lpstr>Daily Stand-up</vt:lpstr>
      <vt:lpstr>Daily Stand-up Meeting (Team:_____________)</vt:lpstr>
      <vt:lpstr>Scrum Framework</vt:lpstr>
      <vt:lpstr>Agile Team: Sprint</vt:lpstr>
      <vt:lpstr>Scrum Master: Track Daily Progress</vt:lpstr>
      <vt:lpstr>Scrum Framework</vt:lpstr>
      <vt:lpstr>Sprint Review</vt:lpstr>
      <vt:lpstr>Task 1 Presentation w/Burndown and Review </vt:lpstr>
      <vt:lpstr>Schedule Overview &amp; Planner (Summer)</vt:lpstr>
      <vt:lpstr>Lab 1 Exercise – Prepare data in Power BI Desktop</vt:lpstr>
      <vt:lpstr>Lab 2 Exercise – Load data in Power BI Desktop</vt:lpstr>
      <vt:lpstr>Exercise: Create a Dashboard with Visuals</vt:lpstr>
      <vt:lpstr>Schedule Overview &amp; Planner</vt:lpstr>
      <vt:lpstr>PowerPoint Presentation</vt:lpstr>
      <vt:lpstr>PowerPoint Presentation</vt:lpstr>
      <vt:lpstr>PowerPoint Presentation</vt:lpstr>
      <vt:lpstr>PowerPoint Presentation</vt:lpstr>
      <vt:lpstr>PowerPoint Presentation</vt:lpstr>
      <vt:lpstr>PowerPoint Presentation</vt:lpstr>
      <vt:lpstr>Lab 3 Exercise – Model data in Power BI Desktop</vt:lpstr>
      <vt:lpstr>Schedule Overview &amp; Planner</vt:lpstr>
      <vt:lpstr>Task 2 – Create/implement data model &amp; dashboard</vt:lpstr>
      <vt:lpstr>Task 2: Capstone Rubric</vt:lpstr>
      <vt:lpstr>Scrum Framework</vt:lpstr>
      <vt:lpstr>Reminder: Benefits of Daily Stand-up</vt:lpstr>
      <vt:lpstr>Daily Stand-up Meeting (Team:_____________)</vt:lpstr>
      <vt:lpstr>Scrum Framework</vt:lpstr>
      <vt:lpstr>Agile Team: Sprint</vt:lpstr>
      <vt:lpstr>Scrum Master: Track Daily Progress</vt:lpstr>
      <vt:lpstr>Schedule Overview &amp; Planner (Summer)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4 Exercise – Reporting data in Power BI Desktop</vt:lpstr>
      <vt:lpstr>Lab 5 Exercise – Enhance reports in Power BI Desktop</vt:lpstr>
      <vt:lpstr>Schedule Overview &amp; Planner</vt:lpstr>
      <vt:lpstr>Task 3 – Present data solution</vt:lpstr>
      <vt:lpstr>Task 3: Capstone Rubric</vt:lpstr>
      <vt:lpstr>Scrum Framework</vt:lpstr>
      <vt:lpstr>Tips: Final Dashboard Presentation</vt:lpstr>
      <vt:lpstr>Activity: Final solution presentation</vt:lpstr>
      <vt:lpstr>Guest Speaker</vt:lpstr>
      <vt:lpstr>Task 3 w/Final Solution and Presentation</vt:lpstr>
      <vt:lpstr>Schedule Overview &amp; Planner (Summer)</vt:lpstr>
      <vt:lpstr>Benefits of Data Science Projects in Practice</vt:lpstr>
      <vt:lpstr>Scrum Framework</vt:lpstr>
      <vt:lpstr>Sprint Retrospective</vt:lpstr>
      <vt:lpstr>Share Conclusions: Sprint Retrospective</vt:lpstr>
      <vt:lpstr>Activity: End of Project Reflection</vt:lpstr>
      <vt:lpstr>Recommended reading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Marulanda-Carter</dc:creator>
  <cp:lastModifiedBy>Laura Marulanda-Carter</cp:lastModifiedBy>
  <cp:revision>5</cp:revision>
  <dcterms:created xsi:type="dcterms:W3CDTF">2022-08-30T09:28:14Z</dcterms:created>
  <dcterms:modified xsi:type="dcterms:W3CDTF">2024-01-09T12:39:23Z</dcterms:modified>
</cp:coreProperties>
</file>